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8" r:id="rId2"/>
    <p:sldId id="261" r:id="rId3"/>
    <p:sldId id="260" r:id="rId4"/>
    <p:sldId id="265" r:id="rId5"/>
    <p:sldId id="257" r:id="rId6"/>
    <p:sldId id="262" r:id="rId7"/>
    <p:sldId id="263" r:id="rId8"/>
    <p:sldId id="256" r:id="rId9"/>
    <p:sldId id="264" r:id="rId10"/>
    <p:sldId id="259"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8" d="100"/>
          <a:sy n="98" d="100"/>
        </p:scale>
        <p:origin x="-45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D120F86-B1DD-0745-8E80-A135A60CED36}"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120F86-B1DD-0745-8E80-A135A60CED36}"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120F86-B1DD-0745-8E80-A135A60CED36}"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120F86-B1DD-0745-8E80-A135A60CED36}"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D120F86-B1DD-0745-8E80-A135A60CED36}" type="datetimeFigureOut">
              <a:rPr lang="en-US" smtClean="0"/>
              <a:pPr/>
              <a:t>7/2/13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D120F86-B1DD-0745-8E80-A135A60CED36}" type="datetimeFigureOut">
              <a:rPr lang="en-US" smtClean="0"/>
              <a:pPr/>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D120F86-B1DD-0745-8E80-A135A60CED36}" type="datetimeFigureOut">
              <a:rPr lang="en-US" smtClean="0"/>
              <a:pPr/>
              <a:t>7/2/13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D120F86-B1DD-0745-8E80-A135A60CED36}" type="datetimeFigureOut">
              <a:rPr lang="en-US" smtClean="0"/>
              <a:pPr/>
              <a:t>7/2/13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20F86-B1DD-0745-8E80-A135A60CED36}" type="datetimeFigureOut">
              <a:rPr lang="en-US" smtClean="0"/>
              <a:pPr/>
              <a:t>7/2/13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D120F86-B1DD-0745-8E80-A135A60CED36}" type="datetimeFigureOut">
              <a:rPr lang="en-US" smtClean="0"/>
              <a:pPr/>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D120F86-B1DD-0745-8E80-A135A60CED36}" type="datetimeFigureOut">
              <a:rPr lang="en-US" smtClean="0"/>
              <a:pPr/>
              <a:t>7/2/13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4AC22-4A03-D44D-8F34-3C5B461FBE0C}" type="slidenum">
              <a:rPr lang="en-US" smtClean="0"/>
              <a:pPr/>
              <a:t>‹#›</a:t>
            </a:fld>
            <a:endParaRPr lang="en-US"/>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20F86-B1DD-0745-8E80-A135A60CED36}" type="datetimeFigureOut">
              <a:rPr lang="en-US" smtClean="0"/>
              <a:pPr/>
              <a:t>7/2/13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4AC22-4A03-D44D-8F34-3C5B461FBE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advClick="0" advTm="1000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Ellepic.jpg"/>
          <p:cNvPicPr>
            <a:picLocks noChangeAspect="1"/>
          </p:cNvPicPr>
          <p:nvPr/>
        </p:nvPicPr>
        <p:blipFill>
          <a:blip r:embed="rId2"/>
          <a:srcRect l="15787" b="2410"/>
          <a:stretch>
            <a:fillRect/>
          </a:stretch>
        </p:blipFill>
        <p:spPr>
          <a:xfrm>
            <a:off x="0" y="2232619"/>
            <a:ext cx="2423966" cy="2062103"/>
          </a:xfrm>
          <a:prstGeom prst="rect">
            <a:avLst/>
          </a:prstGeom>
        </p:spPr>
      </p:pic>
      <p:sp>
        <p:nvSpPr>
          <p:cNvPr id="2" name="Title 1"/>
          <p:cNvSpPr>
            <a:spLocks noGrp="1"/>
          </p:cNvSpPr>
          <p:nvPr>
            <p:ph type="title"/>
          </p:nvPr>
        </p:nvSpPr>
        <p:spPr>
          <a:xfrm>
            <a:off x="457200" y="132100"/>
            <a:ext cx="8229600" cy="2468562"/>
          </a:xfrm>
        </p:spPr>
        <p:txBody>
          <a:bodyPr anchor="t">
            <a:normAutofit fontScale="90000"/>
          </a:bodyPr>
          <a:lstStyle/>
          <a:p>
            <a:r>
              <a:rPr lang="en-GB" sz="1778" dirty="0" smtClean="0">
                <a:latin typeface="Big Caslon"/>
                <a:cs typeface="Big Caslon"/>
              </a:rPr>
              <a:t>“</a:t>
            </a:r>
            <a:r>
              <a:rPr sz="1778" dirty="0" smtClean="0">
                <a:latin typeface="Big Caslon"/>
                <a:cs typeface="Big Caslon"/>
              </a:rPr>
              <a:t>I would like if I may.....to take you on a strange journey”</a:t>
            </a:r>
            <a:r>
              <a:rPr lang="en-GB" sz="1778" dirty="0" smtClean="0">
                <a:latin typeface="Big Caslon"/>
                <a:cs typeface="Big Caslon"/>
              </a:rPr>
              <a:t> </a:t>
            </a:r>
            <a:r>
              <a:rPr lang="en-GB" sz="1778" i="1" dirty="0" smtClean="0">
                <a:latin typeface="Big Caslon"/>
                <a:cs typeface="Big Caslon"/>
              </a:rPr>
              <a:t>The </a:t>
            </a:r>
            <a:r>
              <a:rPr sz="1778" i="1" dirty="0" smtClean="0">
                <a:latin typeface="Big Caslon"/>
                <a:cs typeface="Big Caslon"/>
              </a:rPr>
              <a:t>Rocky Horror Picture </a:t>
            </a:r>
            <a:r>
              <a:rPr lang="en-GB" sz="1778" i="1" dirty="0" smtClean="0">
                <a:latin typeface="Big Caslon"/>
                <a:cs typeface="Big Caslon"/>
              </a:rPr>
              <a:t>S</a:t>
            </a:r>
            <a:r>
              <a:rPr sz="1778" i="1" dirty="0" smtClean="0">
                <a:latin typeface="Big Caslon"/>
                <a:cs typeface="Big Caslon"/>
              </a:rPr>
              <a:t>how</a:t>
            </a:r>
            <a:r>
              <a:rPr sz="1778" dirty="0" smtClean="0">
                <a:latin typeface="Big Caslon"/>
                <a:cs typeface="Big Caslon"/>
              </a:rPr>
              <a:t>.</a:t>
            </a:r>
            <a:r>
              <a:rPr lang="en-GB" sz="1778" dirty="0" smtClean="0">
                <a:latin typeface="Big Caslon"/>
                <a:cs typeface="Big Caslon"/>
              </a:rPr>
              <a:t> </a:t>
            </a:r>
            <a:r>
              <a:rPr sz="1778" dirty="0" smtClean="0">
                <a:latin typeface="Big Caslon"/>
                <a:cs typeface="Big Caslon"/>
              </a:rPr>
              <a:t>This </a:t>
            </a:r>
            <a:r>
              <a:rPr lang="en-GB" sz="1778" dirty="0" smtClean="0">
                <a:latin typeface="Big Caslon"/>
                <a:cs typeface="Big Caslon"/>
              </a:rPr>
              <a:t>is</a:t>
            </a:r>
            <a:r>
              <a:rPr sz="1778" dirty="0" smtClean="0">
                <a:latin typeface="Big Caslon"/>
                <a:cs typeface="Big Caslon"/>
              </a:rPr>
              <a:t> </a:t>
            </a:r>
            <a:r>
              <a:rPr sz="1778" dirty="0">
                <a:latin typeface="Big Caslon"/>
                <a:cs typeface="Big Caslon"/>
              </a:rPr>
              <a:t>the truth of my last 4 years</a:t>
            </a:r>
            <a:r>
              <a:rPr sz="1778" dirty="0" smtClean="0">
                <a:latin typeface="Big Caslon"/>
                <a:cs typeface="Big Caslon"/>
              </a:rPr>
              <a:t>!</a:t>
            </a:r>
            <a:r>
              <a:rPr lang="en-GB" sz="1778" dirty="0" smtClean="0">
                <a:latin typeface="Big Caslon"/>
                <a:cs typeface="Big Caslon"/>
              </a:rPr>
              <a:t/>
            </a:r>
            <a:br>
              <a:rPr lang="en-GB" sz="1778" dirty="0" smtClean="0">
                <a:latin typeface="Big Caslon"/>
                <a:cs typeface="Big Caslon"/>
              </a:rPr>
            </a:br>
            <a:r>
              <a:rPr lang="en-GB" sz="1778" dirty="0" smtClean="0">
                <a:latin typeface="Big Caslon"/>
                <a:cs typeface="Big Caslon"/>
              </a:rPr>
              <a:t/>
            </a:r>
            <a:br>
              <a:rPr lang="en-GB" sz="1778" dirty="0" smtClean="0">
                <a:latin typeface="Big Caslon"/>
                <a:cs typeface="Big Caslon"/>
              </a:rPr>
            </a:br>
            <a:r>
              <a:rPr sz="1778" dirty="0" smtClean="0">
                <a:latin typeface="Big Caslon"/>
                <a:cs typeface="Big Caslon"/>
              </a:rPr>
              <a:t>Ma</a:t>
            </a:r>
            <a:r>
              <a:rPr lang="en-GB" sz="1778" dirty="0" err="1">
                <a:latin typeface="Big Caslon"/>
                <a:cs typeface="Big Caslon"/>
              </a:rPr>
              <a:t>n</a:t>
            </a:r>
            <a:r>
              <a:rPr sz="1778" dirty="0" smtClean="0">
                <a:latin typeface="Big Caslon"/>
                <a:cs typeface="Big Caslon"/>
              </a:rPr>
              <a:t>y moons ago my mummy fell in love with </a:t>
            </a:r>
            <a:r>
              <a:rPr lang="en-GB" sz="1778" dirty="0" err="1" smtClean="0">
                <a:latin typeface="Big Caslon"/>
                <a:cs typeface="Big Caslon"/>
              </a:rPr>
              <a:t>h</a:t>
            </a:r>
            <a:r>
              <a:rPr sz="1778" dirty="0" smtClean="0">
                <a:latin typeface="Big Caslon"/>
                <a:cs typeface="Big Caslon"/>
              </a:rPr>
              <a:t>omeopathy</a:t>
            </a:r>
            <a:r>
              <a:rPr lang="en-GB" sz="1778" dirty="0" smtClean="0">
                <a:latin typeface="Big Caslon"/>
                <a:cs typeface="Big Caslon"/>
              </a:rPr>
              <a:t>.</a:t>
            </a:r>
            <a:r>
              <a:rPr sz="1778" dirty="0" smtClean="0">
                <a:latin typeface="Big Caslon"/>
                <a:cs typeface="Big Caslon"/>
              </a:rPr>
              <a:t> Due to her love and passion</a:t>
            </a:r>
            <a:r>
              <a:rPr lang="en-GB" sz="1778" dirty="0" smtClean="0">
                <a:latin typeface="Big Caslon"/>
                <a:cs typeface="Big Caslon"/>
              </a:rPr>
              <a:t> </a:t>
            </a:r>
            <a:r>
              <a:rPr sz="1778" dirty="0" smtClean="0">
                <a:latin typeface="Big Caslon"/>
                <a:cs typeface="Big Caslon"/>
              </a:rPr>
              <a:t>this passed across to me</a:t>
            </a:r>
            <a:r>
              <a:rPr lang="en-GB" sz="1778" dirty="0" smtClean="0">
                <a:latin typeface="Big Caslon"/>
                <a:cs typeface="Big Caslon"/>
              </a:rPr>
              <a:t>.  </a:t>
            </a:r>
            <a:r>
              <a:rPr sz="1778" dirty="0" smtClean="0">
                <a:latin typeface="Big Caslon"/>
                <a:cs typeface="Big Caslon"/>
              </a:rPr>
              <a:t>My biggest THANK</a:t>
            </a:r>
            <a:r>
              <a:rPr lang="en-GB" sz="1778" dirty="0" smtClean="0">
                <a:latin typeface="Big Caslon"/>
                <a:cs typeface="Big Caslon"/>
              </a:rPr>
              <a:t> </a:t>
            </a:r>
            <a:r>
              <a:rPr sz="1778" dirty="0" smtClean="0">
                <a:latin typeface="Big Caslon"/>
                <a:cs typeface="Big Caslon"/>
              </a:rPr>
              <a:t>YOU goes to my mum for without her, I would not be here today,</a:t>
            </a:r>
            <a:r>
              <a:rPr lang="en-GB" sz="1778" dirty="0" smtClean="0">
                <a:latin typeface="Big Caslon"/>
                <a:cs typeface="Big Caslon"/>
              </a:rPr>
              <a:t> </a:t>
            </a:r>
            <a:r>
              <a:rPr lang="en-GB" sz="1778" dirty="0" err="1" smtClean="0">
                <a:latin typeface="Big Caslon"/>
                <a:cs typeface="Big Caslon"/>
              </a:rPr>
              <a:t>l</a:t>
            </a:r>
            <a:r>
              <a:rPr sz="1778" dirty="0" smtClean="0">
                <a:latin typeface="Big Caslon"/>
                <a:cs typeface="Big Caslon"/>
              </a:rPr>
              <a:t>iterally</a:t>
            </a:r>
            <a:r>
              <a:rPr lang="en-GB" sz="1778" dirty="0" smtClean="0">
                <a:latin typeface="Big Caslon"/>
                <a:cs typeface="Big Caslon"/>
              </a:rPr>
              <a:t>!</a:t>
            </a:r>
            <a:br>
              <a:rPr lang="en-GB" sz="1778" dirty="0" smtClean="0">
                <a:latin typeface="Big Caslon"/>
                <a:cs typeface="Big Caslon"/>
              </a:rPr>
            </a:br>
            <a:r>
              <a:rPr lang="en-GB" sz="1778" dirty="0" smtClean="0">
                <a:latin typeface="Big Caslon"/>
                <a:cs typeface="Big Caslon"/>
              </a:rPr>
              <a:t/>
            </a:r>
            <a:br>
              <a:rPr lang="en-GB" sz="1778" dirty="0" smtClean="0">
                <a:latin typeface="Big Caslon"/>
                <a:cs typeface="Big Caslon"/>
              </a:rPr>
            </a:br>
            <a:r>
              <a:rPr sz="1778" b="1" dirty="0" smtClean="0">
                <a:latin typeface="Big Caslon"/>
                <a:cs typeface="Big Caslon"/>
              </a:rPr>
              <a:t>“I am who I am today because of the choices I made yesterday” </a:t>
            </a:r>
            <a:r>
              <a:rPr sz="1778" i="1" dirty="0" smtClean="0">
                <a:latin typeface="Big Caslon"/>
                <a:cs typeface="Big Caslon"/>
              </a:rPr>
              <a:t>Eleanor Roosevelt</a:t>
            </a:r>
            <a:r>
              <a:rPr lang="en-GB" sz="1778" dirty="0" smtClean="0">
                <a:latin typeface="Big Caslon"/>
                <a:cs typeface="Big Caslon"/>
              </a:rPr>
              <a:t>.</a:t>
            </a:r>
            <a:br>
              <a:rPr lang="en-GB" sz="1778" dirty="0" smtClean="0">
                <a:latin typeface="Big Caslon"/>
                <a:cs typeface="Big Caslon"/>
              </a:rPr>
            </a:br>
            <a:r>
              <a:rPr lang="en-GB" sz="1667" dirty="0" smtClean="0">
                <a:latin typeface="Big Caslon"/>
                <a:cs typeface="Big Caslon"/>
              </a:rPr>
              <a:t/>
            </a:r>
            <a:br>
              <a:rPr lang="en-GB" sz="1667" dirty="0" smtClean="0">
                <a:latin typeface="Big Caslon"/>
                <a:cs typeface="Big Caslon"/>
              </a:rPr>
            </a:br>
            <a:r>
              <a:rPr lang="en-GB" sz="1667" dirty="0" smtClean="0">
                <a:latin typeface="Big Caslon"/>
                <a:cs typeface="Big Caslon"/>
              </a:rPr>
              <a:t/>
            </a:r>
            <a:br>
              <a:rPr lang="en-GB" sz="1667" dirty="0" smtClean="0">
                <a:latin typeface="Big Caslon"/>
                <a:cs typeface="Big Caslon"/>
              </a:rPr>
            </a:br>
            <a:r>
              <a:rPr lang="en-GB" sz="1667" dirty="0" smtClean="0">
                <a:latin typeface="Big Caslon"/>
                <a:cs typeface="Big Caslon"/>
              </a:rPr>
              <a:t/>
            </a:r>
            <a:br>
              <a:rPr lang="en-GB" sz="1667" dirty="0" smtClean="0">
                <a:latin typeface="Big Caslon"/>
                <a:cs typeface="Big Caslon"/>
              </a:rPr>
            </a:br>
            <a:r>
              <a:rPr lang="en-GB" sz="1400" dirty="0" smtClean="0"/>
              <a:t/>
            </a:r>
            <a:br>
              <a:rPr lang="en-GB" sz="1400" dirty="0" smtClean="0"/>
            </a:br>
            <a:endParaRPr lang="en-US" sz="1400" dirty="0"/>
          </a:p>
        </p:txBody>
      </p:sp>
      <p:sp>
        <p:nvSpPr>
          <p:cNvPr id="6" name="TextBox 5"/>
          <p:cNvSpPr txBox="1"/>
          <p:nvPr/>
        </p:nvSpPr>
        <p:spPr>
          <a:xfrm>
            <a:off x="6705600" y="6356865"/>
            <a:ext cx="1981200" cy="461665"/>
          </a:xfrm>
          <a:prstGeom prst="rect">
            <a:avLst/>
          </a:prstGeom>
          <a:noFill/>
        </p:spPr>
        <p:txBody>
          <a:bodyPr wrap="square" rtlCol="0">
            <a:spAutoFit/>
          </a:bodyPr>
          <a:lstStyle/>
          <a:p>
            <a:pPr algn="r"/>
            <a:r>
              <a:rPr lang="en-US" sz="2400" b="1" i="1" dirty="0" smtClean="0">
                <a:latin typeface="Cambria"/>
                <a:cs typeface="Cambria"/>
              </a:rPr>
              <a:t>Elle</a:t>
            </a:r>
            <a:endParaRPr lang="en-US" sz="2400" b="1" i="1" dirty="0">
              <a:latin typeface="Cambria"/>
              <a:cs typeface="Cambria"/>
            </a:endParaRPr>
          </a:p>
        </p:txBody>
      </p:sp>
      <p:sp>
        <p:nvSpPr>
          <p:cNvPr id="9" name="TextBox 8"/>
          <p:cNvSpPr txBox="1"/>
          <p:nvPr/>
        </p:nvSpPr>
        <p:spPr>
          <a:xfrm>
            <a:off x="2423966" y="2167830"/>
            <a:ext cx="6262834" cy="2062103"/>
          </a:xfrm>
          <a:prstGeom prst="rect">
            <a:avLst/>
          </a:prstGeom>
          <a:noFill/>
        </p:spPr>
        <p:txBody>
          <a:bodyPr wrap="square" rtlCol="0">
            <a:spAutoFit/>
          </a:bodyPr>
          <a:lstStyle/>
          <a:p>
            <a:pPr algn="ctr"/>
            <a:r>
              <a:rPr lang="en-US" sz="1600" dirty="0" smtClean="0">
                <a:latin typeface="Big Caslon"/>
                <a:cs typeface="Big Caslon"/>
              </a:rPr>
              <a:t>Davey pops, without you none of the last 4 years would have been possible! I don't know quite how you have stuck by me sometimes, but you have and I love you, for you have given your all to make sure that I am here today.  Thank you. </a:t>
            </a:r>
            <a:r>
              <a:rPr lang="en-US" sz="1600" dirty="0" err="1" smtClean="0">
                <a:latin typeface="Big Caslon"/>
                <a:cs typeface="Big Caslon"/>
              </a:rPr>
              <a:t>x</a:t>
            </a:r>
            <a:r>
              <a:rPr lang="en-US" sz="1600" dirty="0" smtClean="0">
                <a:latin typeface="Big Caslon"/>
                <a:cs typeface="Big Caslon"/>
              </a:rPr>
              <a:t/>
            </a:r>
            <a:br>
              <a:rPr lang="en-US" sz="1600" dirty="0" smtClean="0">
                <a:latin typeface="Big Caslon"/>
                <a:cs typeface="Big Caslon"/>
              </a:rPr>
            </a:br>
            <a:r>
              <a:rPr lang="en-US" sz="1600" dirty="0" smtClean="0">
                <a:latin typeface="Big Caslon"/>
                <a:cs typeface="Big Caslon"/>
              </a:rPr>
              <a:t>My little people, you are wonderful and the cause to carry on has always been you guys. We have had a bumpy ride to get here today, but the two things that have been constant is our love and homeopathy! Sometimes I don't feel like they are different at all!</a:t>
            </a:r>
          </a:p>
        </p:txBody>
      </p:sp>
      <p:sp>
        <p:nvSpPr>
          <p:cNvPr id="10" name="TextBox 9"/>
          <p:cNvSpPr txBox="1"/>
          <p:nvPr/>
        </p:nvSpPr>
        <p:spPr>
          <a:xfrm>
            <a:off x="457200" y="4268807"/>
            <a:ext cx="8229600" cy="1708160"/>
          </a:xfrm>
          <a:prstGeom prst="rect">
            <a:avLst/>
          </a:prstGeom>
          <a:noFill/>
        </p:spPr>
        <p:txBody>
          <a:bodyPr wrap="square" rtlCol="0">
            <a:spAutoFit/>
          </a:bodyPr>
          <a:lstStyle/>
          <a:p>
            <a:pPr algn="ctr"/>
            <a:r>
              <a:rPr lang="en-US" sz="1500" dirty="0" smtClean="0">
                <a:latin typeface="Big Caslon"/>
                <a:cs typeface="Big Caslon"/>
              </a:rPr>
              <a:t>Mandy, thank you for supervising me over the last two years, your advice and wisdom has taught me so much. Lin, you're our very own angel! You have guided our family through the trickiest of times and have changed our lives. I really don't think I would be here today if it wasn't for you!</a:t>
            </a:r>
            <a:br>
              <a:rPr lang="en-US" sz="1500" dirty="0" smtClean="0">
                <a:latin typeface="Big Caslon"/>
                <a:cs typeface="Big Caslon"/>
              </a:rPr>
            </a:br>
            <a:r>
              <a:rPr lang="en-US" sz="1500" dirty="0" smtClean="0">
                <a:latin typeface="Big Caslon"/>
                <a:cs typeface="Big Caslon"/>
              </a:rPr>
              <a:t>Mike, Dion, Nicky and all the staff at CCH, the time and energy you give to educate is incredible. You have opened your lives and wisdom to help turn me and my year group into homeopaths, achieving our dreams and reaching our goals. It's because of you that homeopathy is able to reach more people than ever before. Thank you.</a:t>
            </a:r>
          </a:p>
        </p:txBody>
      </p:sp>
      <p:sp>
        <p:nvSpPr>
          <p:cNvPr id="11" name="TextBox 10"/>
          <p:cNvSpPr txBox="1"/>
          <p:nvPr/>
        </p:nvSpPr>
        <p:spPr>
          <a:xfrm>
            <a:off x="457200" y="5989925"/>
            <a:ext cx="7543800" cy="784830"/>
          </a:xfrm>
          <a:prstGeom prst="rect">
            <a:avLst/>
          </a:prstGeom>
          <a:noFill/>
        </p:spPr>
        <p:txBody>
          <a:bodyPr wrap="square" rtlCol="0">
            <a:spAutoFit/>
          </a:bodyPr>
          <a:lstStyle/>
          <a:p>
            <a:pPr algn="ctr"/>
            <a:r>
              <a:rPr lang="en-US" sz="1500" dirty="0" smtClean="0">
                <a:latin typeface="Big Caslon"/>
                <a:cs typeface="Big Caslon"/>
              </a:rPr>
              <a:t>To my classmates, it's been fun, it's been hard, it's been a journey, where we have laughed and cried and always been there. I hope we can always be there to continue the fantastic support network. You are my homeopathy family and I love you all.</a:t>
            </a:r>
          </a:p>
        </p:txBody>
      </p:sp>
    </p:spTree>
  </p:cSld>
  <p:clrMapOvr>
    <a:masterClrMapping/>
  </p:clrMapOvr>
  <p:transition advClick="0" advTm="7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http://www.homeopathy-gelian.com/tpl/img/drop_002.gif"/>
          <p:cNvPicPr>
            <a:picLocks noChangeAspect="1"/>
          </p:cNvPicPr>
          <p:nvPr/>
        </p:nvPicPr>
        <p:blipFill>
          <a:blip r:embed="rId2">
            <a:alphaModFix amt="85000"/>
          </a:blip>
          <a:srcRect/>
          <a:stretch>
            <a:fillRect/>
          </a:stretch>
        </p:blipFill>
        <p:spPr bwMode="auto">
          <a:xfrm>
            <a:off x="2349033" y="287198"/>
            <a:ext cx="4445934" cy="5768739"/>
          </a:xfrm>
          <a:prstGeom prst="rect">
            <a:avLst/>
          </a:prstGeom>
          <a:noFill/>
          <a:ln w="9525">
            <a:noFill/>
            <a:miter lim="800000"/>
            <a:headEnd/>
            <a:tailEnd/>
          </a:ln>
        </p:spPr>
      </p:pic>
      <p:sp>
        <p:nvSpPr>
          <p:cNvPr id="2" name="Title 1"/>
          <p:cNvSpPr>
            <a:spLocks noGrp="1"/>
          </p:cNvSpPr>
          <p:nvPr>
            <p:ph type="title"/>
          </p:nvPr>
        </p:nvSpPr>
        <p:spPr>
          <a:xfrm>
            <a:off x="457200" y="390862"/>
            <a:ext cx="8229600" cy="762000"/>
          </a:xfrm>
        </p:spPr>
        <p:txBody>
          <a:bodyPr anchor="t">
            <a:noAutofit/>
          </a:bodyPr>
          <a:lstStyle/>
          <a:p>
            <a:r>
              <a:rPr lang="en-US" sz="2800" b="1" dirty="0" smtClean="0">
                <a:latin typeface="Big Caslon"/>
                <a:cs typeface="Big Caslon"/>
              </a:rPr>
              <a:t>Through homeopathy</a:t>
            </a:r>
            <a:r>
              <a:rPr lang="en-US" sz="2400" b="1" dirty="0" smtClean="0">
                <a:latin typeface="Big Caslon"/>
                <a:cs typeface="Big Caslon"/>
              </a:rPr>
              <a:t/>
            </a:r>
            <a:br>
              <a:rPr lang="en-US" sz="2400" b="1" dirty="0" smtClean="0">
                <a:latin typeface="Big Caslon"/>
                <a:cs typeface="Big Caslon"/>
              </a:rPr>
            </a:br>
            <a:r>
              <a:rPr lang="en-US" sz="2400" b="1" dirty="0" smtClean="0">
                <a:latin typeface="Big Caslon"/>
                <a:cs typeface="Big Caslon"/>
              </a:rPr>
              <a:t/>
            </a:r>
            <a:br>
              <a:rPr lang="en-US" sz="2400" b="1" dirty="0" smtClean="0">
                <a:latin typeface="Big Caslon"/>
                <a:cs typeface="Big Caslon"/>
              </a:rPr>
            </a:br>
            <a:r>
              <a:rPr lang="en-US" sz="2400" b="1" dirty="0" smtClean="0">
                <a:latin typeface="Big Caslon"/>
                <a:cs typeface="Big Caslon"/>
              </a:rPr>
              <a:t/>
            </a:r>
            <a:br>
              <a:rPr lang="en-US" sz="2400" b="1" dirty="0" smtClean="0">
                <a:latin typeface="Big Caslon"/>
                <a:cs typeface="Big Caslon"/>
              </a:rPr>
            </a:br>
            <a:r>
              <a:rPr lang="en-US" sz="2400" b="1" dirty="0" smtClean="0">
                <a:latin typeface="Big Caslon"/>
                <a:cs typeface="Big Caslon"/>
              </a:rPr>
              <a:t/>
            </a:r>
            <a:br>
              <a:rPr lang="en-US" sz="2400" b="1" dirty="0" smtClean="0">
                <a:latin typeface="Big Caslon"/>
                <a:cs typeface="Big Caslon"/>
              </a:rPr>
            </a:br>
            <a:endParaRPr lang="en-US" sz="2800" b="1" dirty="0">
              <a:latin typeface="Big Caslon"/>
              <a:cs typeface="Big Caslon"/>
            </a:endParaRPr>
          </a:p>
        </p:txBody>
      </p:sp>
      <p:sp>
        <p:nvSpPr>
          <p:cNvPr id="5" name="TextBox 4"/>
          <p:cNvSpPr txBox="1"/>
          <p:nvPr/>
        </p:nvSpPr>
        <p:spPr>
          <a:xfrm>
            <a:off x="7010400" y="6023513"/>
            <a:ext cx="1676399" cy="461665"/>
          </a:xfrm>
          <a:prstGeom prst="rect">
            <a:avLst/>
          </a:prstGeom>
          <a:noFill/>
        </p:spPr>
        <p:txBody>
          <a:bodyPr wrap="square" rtlCol="0">
            <a:spAutoFit/>
          </a:bodyPr>
          <a:lstStyle/>
          <a:p>
            <a:pPr algn="ctr"/>
            <a:r>
              <a:rPr lang="en-US" sz="2400" b="1" i="1" dirty="0" smtClean="0">
                <a:latin typeface="Cambria"/>
                <a:cs typeface="Cambria"/>
              </a:rPr>
              <a:t>Alice B</a:t>
            </a:r>
            <a:endParaRPr lang="en-US" sz="2400" b="1" i="1" dirty="0">
              <a:latin typeface="Cambria"/>
              <a:cs typeface="Cambria"/>
            </a:endParaRPr>
          </a:p>
        </p:txBody>
      </p:sp>
      <p:sp>
        <p:nvSpPr>
          <p:cNvPr id="6" name="TextBox 5"/>
          <p:cNvSpPr txBox="1"/>
          <p:nvPr/>
        </p:nvSpPr>
        <p:spPr>
          <a:xfrm>
            <a:off x="457199" y="1355804"/>
            <a:ext cx="8229599" cy="3416320"/>
          </a:xfrm>
          <a:prstGeom prst="rect">
            <a:avLst/>
          </a:prstGeom>
          <a:noFill/>
        </p:spPr>
        <p:txBody>
          <a:bodyPr wrap="square" rtlCol="0">
            <a:spAutoFit/>
          </a:bodyPr>
          <a:lstStyle/>
          <a:p>
            <a:pPr algn="ctr"/>
            <a:r>
              <a:rPr lang="en-US" sz="2400" b="1" dirty="0" smtClean="0">
                <a:latin typeface="Big Caslon"/>
                <a:cs typeface="Big Caslon"/>
              </a:rPr>
              <a:t>my suffering became my healing.</a:t>
            </a:r>
            <a:br>
              <a:rPr lang="en-US" sz="2400" b="1" dirty="0" smtClean="0">
                <a:latin typeface="Big Caslon"/>
                <a:cs typeface="Big Caslon"/>
              </a:rPr>
            </a:br>
            <a:r>
              <a:rPr lang="en-US" sz="2400" b="1" dirty="0" smtClean="0">
                <a:latin typeface="Big Caslon"/>
                <a:cs typeface="Big Caslon"/>
              </a:rPr>
              <a:t/>
            </a:r>
            <a:br>
              <a:rPr lang="en-US" sz="2400" b="1" dirty="0" smtClean="0">
                <a:latin typeface="Big Caslon"/>
                <a:cs typeface="Big Caslon"/>
              </a:rPr>
            </a:br>
            <a:r>
              <a:rPr lang="en-US" sz="2400" b="1" dirty="0" smtClean="0">
                <a:latin typeface="Big Caslon"/>
                <a:cs typeface="Big Caslon"/>
              </a:rPr>
              <a:t>I found this course and amazing people with generosity, kindness and wisdom.</a:t>
            </a:r>
            <a:br>
              <a:rPr lang="en-US" sz="2400" b="1" dirty="0" smtClean="0">
                <a:latin typeface="Big Caslon"/>
                <a:cs typeface="Big Caslon"/>
              </a:rPr>
            </a:br>
            <a:r>
              <a:rPr lang="en-US" sz="2400" b="1" dirty="0" smtClean="0">
                <a:latin typeface="Big Caslon"/>
                <a:cs typeface="Big Caslon"/>
              </a:rPr>
              <a:t/>
            </a:r>
            <a:br>
              <a:rPr lang="en-US" sz="2400" b="1" dirty="0" smtClean="0">
                <a:latin typeface="Big Caslon"/>
                <a:cs typeface="Big Caslon"/>
              </a:rPr>
            </a:br>
            <a:r>
              <a:rPr lang="en-US" sz="2400" b="1" dirty="0" smtClean="0">
                <a:latin typeface="Big Caslon"/>
                <a:cs typeface="Big Caslon"/>
              </a:rPr>
              <a:t>These people have given me the insight and the skills to practice homeopathy,</a:t>
            </a:r>
            <a:br>
              <a:rPr lang="en-US" sz="2400" b="1" dirty="0" smtClean="0">
                <a:latin typeface="Big Caslon"/>
                <a:cs typeface="Big Caslon"/>
              </a:rPr>
            </a:br>
            <a:r>
              <a:rPr lang="en-US" sz="2400" b="1" dirty="0" smtClean="0">
                <a:latin typeface="Big Caslon"/>
                <a:cs typeface="Big Caslon"/>
              </a:rPr>
              <a:t/>
            </a:r>
            <a:br>
              <a:rPr lang="en-US" sz="2400" b="1" dirty="0" smtClean="0">
                <a:latin typeface="Big Caslon"/>
                <a:cs typeface="Big Caslon"/>
              </a:rPr>
            </a:br>
            <a:r>
              <a:rPr lang="en-US" sz="2400" b="1" dirty="0" smtClean="0">
                <a:latin typeface="Big Caslon"/>
                <a:cs typeface="Big Caslon"/>
              </a:rPr>
              <a:t>and to turn the suffering of others into healing.</a:t>
            </a:r>
          </a:p>
        </p:txBody>
      </p:sp>
      <p:sp>
        <p:nvSpPr>
          <p:cNvPr id="7" name="TextBox 6"/>
          <p:cNvSpPr txBox="1"/>
          <p:nvPr/>
        </p:nvSpPr>
        <p:spPr>
          <a:xfrm>
            <a:off x="457201" y="5404872"/>
            <a:ext cx="8229599" cy="523220"/>
          </a:xfrm>
          <a:prstGeom prst="rect">
            <a:avLst/>
          </a:prstGeom>
          <a:noFill/>
        </p:spPr>
        <p:txBody>
          <a:bodyPr wrap="square" rtlCol="0">
            <a:spAutoFit/>
          </a:bodyPr>
          <a:lstStyle/>
          <a:p>
            <a:pPr algn="ctr"/>
            <a:r>
              <a:rPr lang="en-US" sz="2800" b="1" dirty="0" smtClean="0">
                <a:latin typeface="Big Caslon"/>
                <a:cs typeface="Big Caslon"/>
              </a:rPr>
              <a:t>Through homeopathy I have found my path.</a:t>
            </a: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fireworks.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47700" y="5434568"/>
            <a:ext cx="7848600" cy="923330"/>
          </a:xfrm>
          <a:prstGeom prst="rect">
            <a:avLst/>
          </a:prstGeom>
          <a:noFill/>
        </p:spPr>
        <p:txBody>
          <a:bodyPr wrap="square" rtlCol="0">
            <a:spAutoFit/>
          </a:bodyPr>
          <a:lstStyle/>
          <a:p>
            <a:pPr algn="ctr"/>
            <a:r>
              <a:rPr lang="en-US" sz="5400" b="1" i="1" dirty="0" smtClean="0">
                <a:solidFill>
                  <a:schemeClr val="bg1"/>
                </a:solidFill>
                <a:latin typeface="Cambria"/>
                <a:cs typeface="Cambria"/>
              </a:rPr>
              <a:t>… from the class of 2013</a:t>
            </a:r>
            <a:endParaRPr lang="en-US" sz="5400" b="1" i="1" dirty="0">
              <a:solidFill>
                <a:schemeClr val="bg1"/>
              </a:solidFill>
              <a:latin typeface="Cambria"/>
              <a:cs typeface="Cambria"/>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0" fill="hold"/>
                                        <p:tgtEl>
                                          <p:spTgt spid="12"/>
                                        </p:tgtEl>
                                        <p:attrNameLst>
                                          <p:attrName>ppt_w</p:attrName>
                                        </p:attrNameLst>
                                      </p:cBhvr>
                                      <p:tavLst>
                                        <p:tav tm="0">
                                          <p:val>
                                            <p:fltVal val="0"/>
                                          </p:val>
                                        </p:tav>
                                        <p:tav tm="100000">
                                          <p:val>
                                            <p:strVal val="#ppt_w"/>
                                          </p:val>
                                        </p:tav>
                                      </p:tavLst>
                                    </p:anim>
                                    <p:anim calcmode="lin" valueType="num">
                                      <p:cBhvr>
                                        <p:cTn id="8" dur="3000" fill="hold"/>
                                        <p:tgtEl>
                                          <p:spTgt spid="12"/>
                                        </p:tgtEl>
                                        <p:attrNameLst>
                                          <p:attrName>ppt_h</p:attrName>
                                        </p:attrNameLst>
                                      </p:cBhvr>
                                      <p:tavLst>
                                        <p:tav tm="0">
                                          <p:val>
                                            <p:fltVal val="0"/>
                                          </p:val>
                                        </p:tav>
                                        <p:tav tm="100000">
                                          <p:val>
                                            <p:strVal val="#ppt_h"/>
                                          </p:val>
                                        </p:tav>
                                      </p:tavLst>
                                    </p:anim>
                                    <p:anim calcmode="lin" valueType="num">
                                      <p:cBhvr>
                                        <p:cTn id="9" dur="3000" fill="hold"/>
                                        <p:tgtEl>
                                          <p:spTgt spid="12"/>
                                        </p:tgtEl>
                                        <p:attrNameLst>
                                          <p:attrName>ppt_x</p:attrName>
                                        </p:attrNameLst>
                                      </p:cBhvr>
                                      <p:tavLst>
                                        <p:tav tm="0">
                                          <p:val>
                                            <p:fltVal val="0.5"/>
                                          </p:val>
                                        </p:tav>
                                        <p:tav tm="100000">
                                          <p:val>
                                            <p:strVal val="#ppt_x"/>
                                          </p:val>
                                        </p:tav>
                                      </p:tavLst>
                                    </p:anim>
                                    <p:anim calcmode="lin" valueType="num">
                                      <p:cBhvr>
                                        <p:cTn id="10" dur="3000" fill="hold"/>
                                        <p:tgtEl>
                                          <p:spTgt spid="12"/>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Paloma2.jpg"/>
          <p:cNvPicPr>
            <a:picLocks noChangeAspect="1"/>
          </p:cNvPicPr>
          <p:nvPr/>
        </p:nvPicPr>
        <p:blipFill>
          <a:blip r:embed="rId2">
            <a:alphaModFix/>
            <a:lum/>
          </a:blip>
          <a:srcRect t="23333" r="14167" b="15745"/>
          <a:stretch>
            <a:fillRect/>
          </a:stretch>
        </p:blipFill>
        <p:spPr>
          <a:xfrm>
            <a:off x="0" y="0"/>
            <a:ext cx="9144000" cy="6858000"/>
          </a:xfrm>
          <a:prstGeom prst="rect">
            <a:avLst/>
          </a:prstGeom>
        </p:spPr>
      </p:pic>
      <p:pic>
        <p:nvPicPr>
          <p:cNvPr id="7" name="Picture 6" descr="Paloma.jpg"/>
          <p:cNvPicPr>
            <a:picLocks noChangeAspect="1"/>
          </p:cNvPicPr>
          <p:nvPr/>
        </p:nvPicPr>
        <p:blipFill>
          <a:blip r:embed="rId3">
            <a:lum bright="10000" contrast="10000"/>
          </a:blip>
          <a:srcRect l="5556" t="7778" r="4074" b="5556"/>
          <a:stretch>
            <a:fillRect/>
          </a:stretch>
        </p:blipFill>
        <p:spPr>
          <a:xfrm>
            <a:off x="2856110" y="116622"/>
            <a:ext cx="3690960" cy="4719596"/>
          </a:xfrm>
          <a:prstGeom prst="rect">
            <a:avLst/>
          </a:prstGeom>
        </p:spPr>
      </p:pic>
      <p:sp>
        <p:nvSpPr>
          <p:cNvPr id="9" name="TextBox 8"/>
          <p:cNvSpPr txBox="1"/>
          <p:nvPr/>
        </p:nvSpPr>
        <p:spPr>
          <a:xfrm>
            <a:off x="7162800" y="6091790"/>
            <a:ext cx="1575836" cy="461665"/>
          </a:xfrm>
          <a:prstGeom prst="rect">
            <a:avLst/>
          </a:prstGeom>
          <a:noFill/>
        </p:spPr>
        <p:txBody>
          <a:bodyPr wrap="square" rtlCol="0">
            <a:spAutoFit/>
          </a:bodyPr>
          <a:lstStyle/>
          <a:p>
            <a:pPr algn="ctr"/>
            <a:r>
              <a:rPr lang="en-US" sz="2400" b="1" i="1" dirty="0" err="1" smtClean="0">
                <a:solidFill>
                  <a:schemeClr val="bg1"/>
                </a:solidFill>
                <a:latin typeface="Cambria"/>
                <a:cs typeface="Cambria"/>
              </a:rPr>
              <a:t>Paloma</a:t>
            </a:r>
            <a:endParaRPr lang="en-US" sz="2400" b="1" i="1" dirty="0">
              <a:solidFill>
                <a:schemeClr val="bg1"/>
              </a:solidFill>
              <a:latin typeface="Cambria"/>
              <a:cs typeface="Cambria"/>
            </a:endParaRPr>
          </a:p>
        </p:txBody>
      </p:sp>
      <p:sp>
        <p:nvSpPr>
          <p:cNvPr id="2" name="Title 1"/>
          <p:cNvSpPr>
            <a:spLocks noGrp="1"/>
          </p:cNvSpPr>
          <p:nvPr>
            <p:ph type="title"/>
          </p:nvPr>
        </p:nvSpPr>
        <p:spPr>
          <a:xfrm>
            <a:off x="1295400" y="4953000"/>
            <a:ext cx="6935754" cy="1351607"/>
          </a:xfrm>
        </p:spPr>
        <p:txBody>
          <a:bodyPr anchor="t">
            <a:noAutofit/>
          </a:bodyPr>
          <a:lstStyle/>
          <a:p>
            <a:r>
              <a:rPr sz="2000" b="1" dirty="0" smtClean="0">
                <a:solidFill>
                  <a:schemeClr val="bg1"/>
                </a:solidFill>
              </a:rPr>
              <a:t>"Homeopathy cures a larger percentage of cases than any other form of treatment and is beyond doubt safer and more economical</a:t>
            </a:r>
            <a:r>
              <a:rPr lang="en-GB" sz="2000" b="1" dirty="0" smtClean="0">
                <a:solidFill>
                  <a:schemeClr val="bg1"/>
                </a:solidFill>
              </a:rPr>
              <a:t>.</a:t>
            </a:r>
            <a:r>
              <a:rPr sz="2000" b="1" dirty="0" smtClean="0">
                <a:solidFill>
                  <a:schemeClr val="bg1"/>
                </a:solidFill>
              </a:rPr>
              <a:t>" </a:t>
            </a:r>
            <a:r>
              <a:rPr sz="2000" dirty="0" smtClean="0">
                <a:solidFill>
                  <a:schemeClr val="bg1"/>
                </a:solidFill>
              </a:rPr>
              <a:t/>
            </a:r>
            <a:br>
              <a:rPr sz="2000" dirty="0" smtClean="0">
                <a:solidFill>
                  <a:schemeClr val="bg1"/>
                </a:solidFill>
              </a:rPr>
            </a:br>
            <a:r>
              <a:rPr lang="en-GB" sz="2000" i="1" dirty="0" smtClean="0">
                <a:solidFill>
                  <a:schemeClr val="bg1"/>
                </a:solidFill>
              </a:rPr>
              <a:t>Mahatma Ghandi</a:t>
            </a:r>
            <a:endParaRPr lang="en-US" sz="2000" dirty="0">
              <a:solidFill>
                <a:schemeClr val="bg1"/>
              </a:solidFill>
              <a:latin typeface="Big Caslon"/>
              <a:cs typeface="Big Caslon"/>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0"/>
                                        <p:tgtEl>
                                          <p:spTgt spid="9"/>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5638" y="274638"/>
            <a:ext cx="5292725" cy="3423919"/>
          </a:xfrm>
          <a:prstGeom prst="rect">
            <a:avLst/>
          </a:prstGeom>
        </p:spPr>
      </p:pic>
      <p:sp>
        <p:nvSpPr>
          <p:cNvPr id="6" name="TextBox 5"/>
          <p:cNvSpPr txBox="1"/>
          <p:nvPr/>
        </p:nvSpPr>
        <p:spPr>
          <a:xfrm>
            <a:off x="876300" y="3698557"/>
            <a:ext cx="7391400" cy="1200328"/>
          </a:xfrm>
          <a:prstGeom prst="rect">
            <a:avLst/>
          </a:prstGeom>
          <a:noFill/>
        </p:spPr>
        <p:txBody>
          <a:bodyPr wrap="square" rtlCol="0">
            <a:spAutoFit/>
          </a:bodyPr>
          <a:lstStyle/>
          <a:p>
            <a:pPr algn="ctr"/>
            <a:r>
              <a:rPr lang="en-US" sz="2400" dirty="0" smtClean="0">
                <a:latin typeface="Big Caslon"/>
                <a:cs typeface="Big Caslon"/>
              </a:rPr>
              <a:t>Good health, happiness, kindness and a better understanding of each other are the changes I want to see in the world. </a:t>
            </a:r>
            <a:endParaRPr lang="en-US" sz="2400" dirty="0">
              <a:latin typeface="Big Caslon"/>
              <a:cs typeface="Big Caslon"/>
            </a:endParaRPr>
          </a:p>
        </p:txBody>
      </p:sp>
      <p:sp>
        <p:nvSpPr>
          <p:cNvPr id="7" name="TextBox 6"/>
          <p:cNvSpPr txBox="1"/>
          <p:nvPr/>
        </p:nvSpPr>
        <p:spPr>
          <a:xfrm>
            <a:off x="876300" y="4898885"/>
            <a:ext cx="7391400" cy="1200328"/>
          </a:xfrm>
          <a:prstGeom prst="rect">
            <a:avLst/>
          </a:prstGeom>
          <a:noFill/>
        </p:spPr>
        <p:txBody>
          <a:bodyPr wrap="square" rtlCol="0">
            <a:spAutoFit/>
          </a:bodyPr>
          <a:lstStyle/>
          <a:p>
            <a:pPr algn="ctr"/>
            <a:r>
              <a:rPr lang="en-US" sz="2400" dirty="0" smtClean="0">
                <a:latin typeface="Big Caslon"/>
                <a:cs typeface="Big Caslon"/>
              </a:rPr>
              <a:t>My inspiring lecturers, my dear year group friends, my family and homeopathy have all helped me to be that change.</a:t>
            </a:r>
            <a:endParaRPr lang="en-US" sz="2400" dirty="0">
              <a:latin typeface="Big Caslon"/>
              <a:cs typeface="Big Caslon"/>
            </a:endParaRPr>
          </a:p>
        </p:txBody>
      </p:sp>
      <p:sp>
        <p:nvSpPr>
          <p:cNvPr id="8" name="TextBox 7"/>
          <p:cNvSpPr txBox="1"/>
          <p:nvPr/>
        </p:nvSpPr>
        <p:spPr>
          <a:xfrm>
            <a:off x="7218362" y="6034423"/>
            <a:ext cx="1049337" cy="461665"/>
          </a:xfrm>
          <a:prstGeom prst="rect">
            <a:avLst/>
          </a:prstGeom>
          <a:noFill/>
        </p:spPr>
        <p:txBody>
          <a:bodyPr wrap="square" rtlCol="0">
            <a:spAutoFit/>
          </a:bodyPr>
          <a:lstStyle/>
          <a:p>
            <a:pPr algn="ctr"/>
            <a:r>
              <a:rPr lang="en-US" sz="2400" b="1" i="1" dirty="0" smtClean="0">
                <a:latin typeface="Cambria"/>
                <a:cs typeface="Cambria"/>
              </a:rPr>
              <a:t>Kay</a:t>
            </a:r>
            <a:endParaRPr lang="en-US" sz="2400" b="1" i="1" dirty="0">
              <a:latin typeface="Cambria"/>
              <a:cs typeface="Cambria"/>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descr="CheloFamily.jpg"/>
          <p:cNvPicPr>
            <a:picLocks noChangeAspect="1"/>
          </p:cNvPicPr>
          <p:nvPr/>
        </p:nvPicPr>
        <p:blipFill>
          <a:blip r:embed="rId2">
            <a:alphaModFix amt="90000"/>
          </a:blip>
          <a:srcRect t="23944"/>
          <a:stretch>
            <a:fillRect/>
          </a:stretch>
        </p:blipFill>
        <p:spPr>
          <a:xfrm rot="120000">
            <a:off x="-322035" y="-836774"/>
            <a:ext cx="9578113" cy="7998791"/>
          </a:xfrm>
          <a:prstGeom prst="rect">
            <a:avLst/>
          </a:prstGeom>
        </p:spPr>
      </p:pic>
      <p:sp>
        <p:nvSpPr>
          <p:cNvPr id="2" name="Title 1"/>
          <p:cNvSpPr>
            <a:spLocks noGrp="1"/>
          </p:cNvSpPr>
          <p:nvPr>
            <p:ph type="title"/>
          </p:nvPr>
        </p:nvSpPr>
        <p:spPr>
          <a:xfrm>
            <a:off x="457200" y="2762250"/>
            <a:ext cx="8229600" cy="2247900"/>
          </a:xfrm>
        </p:spPr>
        <p:txBody>
          <a:bodyPr anchor="t">
            <a:noAutofit/>
          </a:bodyPr>
          <a:lstStyle/>
          <a:p>
            <a:r>
              <a:rPr lang="en-US" b="1" dirty="0" smtClean="0">
                <a:solidFill>
                  <a:schemeClr val="bg1"/>
                </a:solidFill>
                <a:latin typeface="Big Caslon"/>
                <a:cs typeface="Big Caslon"/>
              </a:rPr>
              <a:t>Don’t cry over what has happened in the past, but be happy that you could enjoy the moment</a:t>
            </a:r>
            <a:endParaRPr lang="en-US" b="1" dirty="0">
              <a:solidFill>
                <a:schemeClr val="bg1"/>
              </a:solidFill>
              <a:latin typeface="Big Caslon"/>
              <a:cs typeface="Big Caslon"/>
            </a:endParaRPr>
          </a:p>
        </p:txBody>
      </p:sp>
      <p:sp>
        <p:nvSpPr>
          <p:cNvPr id="4" name="TextBox 3"/>
          <p:cNvSpPr txBox="1"/>
          <p:nvPr/>
        </p:nvSpPr>
        <p:spPr>
          <a:xfrm>
            <a:off x="6629400" y="5805100"/>
            <a:ext cx="1524000" cy="523220"/>
          </a:xfrm>
          <a:prstGeom prst="rect">
            <a:avLst/>
          </a:prstGeom>
          <a:noFill/>
        </p:spPr>
        <p:txBody>
          <a:bodyPr wrap="square" rtlCol="0">
            <a:spAutoFit/>
          </a:bodyPr>
          <a:lstStyle/>
          <a:p>
            <a:pPr algn="ctr"/>
            <a:r>
              <a:rPr lang="en-US" sz="2800" b="1" i="1" dirty="0" err="1" smtClean="0">
                <a:solidFill>
                  <a:schemeClr val="bg1"/>
                </a:solidFill>
                <a:latin typeface="Cambria"/>
                <a:cs typeface="Cambria"/>
              </a:rPr>
              <a:t>Chelo</a:t>
            </a:r>
            <a:endParaRPr lang="en-US" sz="2800" b="1" i="1" dirty="0">
              <a:solidFill>
                <a:schemeClr val="bg1"/>
              </a:solidFill>
              <a:latin typeface="Cambria"/>
              <a:cs typeface="Cambria"/>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ainbow.jpg"/>
          <p:cNvPicPr>
            <a:picLocks noChangeAspect="1"/>
          </p:cNvPicPr>
          <p:nvPr/>
        </p:nvPicPr>
        <p:blipFill>
          <a:blip r:embed="rId2">
            <a:alphaModFix/>
          </a:blip>
          <a:srcRect t="3333"/>
          <a:stretch>
            <a:fillRect/>
          </a:stretch>
        </p:blipFill>
        <p:spPr>
          <a:xfrm>
            <a:off x="0" y="0"/>
            <a:ext cx="9143999" cy="6858000"/>
          </a:xfrm>
          <a:prstGeom prst="rect">
            <a:avLst/>
          </a:prstGeom>
        </p:spPr>
      </p:pic>
      <p:sp>
        <p:nvSpPr>
          <p:cNvPr id="2" name="Title 1"/>
          <p:cNvSpPr>
            <a:spLocks noGrp="1"/>
          </p:cNvSpPr>
          <p:nvPr>
            <p:ph type="title"/>
          </p:nvPr>
        </p:nvSpPr>
        <p:spPr>
          <a:xfrm>
            <a:off x="411109" y="395507"/>
            <a:ext cx="8229600" cy="732987"/>
          </a:xfrm>
        </p:spPr>
        <p:txBody>
          <a:bodyPr anchor="t">
            <a:noAutofit/>
          </a:bodyPr>
          <a:lstStyle/>
          <a:p>
            <a:r>
              <a:rPr lang="en-US" sz="2400" b="1" dirty="0">
                <a:solidFill>
                  <a:schemeClr val="bg1"/>
                </a:solidFill>
                <a:latin typeface="Big Caslon"/>
                <a:cs typeface="Big Caslon"/>
              </a:rPr>
              <a:t>When I</a:t>
            </a:r>
            <a:r>
              <a:rPr lang="en-US" sz="2400" b="1" dirty="0" smtClean="0">
                <a:solidFill>
                  <a:schemeClr val="bg1"/>
                </a:solidFill>
                <a:latin typeface="Big Caslon"/>
                <a:cs typeface="Big Caslon"/>
              </a:rPr>
              <a:t> came to </a:t>
            </a:r>
            <a:r>
              <a:rPr lang="en-US" sz="2400" b="1" dirty="0">
                <a:solidFill>
                  <a:schemeClr val="bg1"/>
                </a:solidFill>
                <a:latin typeface="Big Caslon"/>
                <a:cs typeface="Big Caslon"/>
              </a:rPr>
              <a:t>College in 2009, homeopathy was</a:t>
            </a:r>
            <a:r>
              <a:rPr lang="en-US" sz="2400" b="1" dirty="0" smtClean="0">
                <a:solidFill>
                  <a:schemeClr val="bg1"/>
                </a:solidFill>
                <a:latin typeface="Big Caslon"/>
                <a:cs typeface="Big Caslon"/>
              </a:rPr>
              <a:t> just </a:t>
            </a:r>
            <a:r>
              <a:rPr lang="en-US" sz="2400" b="1" dirty="0">
                <a:solidFill>
                  <a:schemeClr val="bg1"/>
                </a:solidFill>
                <a:latin typeface="Big Caslon"/>
                <a:cs typeface="Big Caslon"/>
              </a:rPr>
              <a:t>a part of my </a:t>
            </a:r>
            <a:r>
              <a:rPr lang="en-US" sz="2400" b="1" dirty="0" smtClean="0">
                <a:solidFill>
                  <a:schemeClr val="bg1"/>
                </a:solidFill>
                <a:latin typeface="Big Caslon"/>
                <a:cs typeface="Big Caslon"/>
              </a:rPr>
              <a:t>life.</a:t>
            </a:r>
            <a:br>
              <a:rPr lang="en-US" sz="2400" b="1" dirty="0" smtClean="0">
                <a:solidFill>
                  <a:schemeClr val="bg1"/>
                </a:solidFill>
                <a:latin typeface="Big Caslon"/>
                <a:cs typeface="Big Caslon"/>
              </a:rPr>
            </a:br>
            <a:r>
              <a:rPr lang="en-US" sz="2000" b="1" dirty="0" smtClean="0">
                <a:solidFill>
                  <a:schemeClr val="bg1"/>
                </a:solidFill>
                <a:latin typeface="Big Caslon"/>
                <a:cs typeface="Big Caslon"/>
              </a:rPr>
              <a:t/>
            </a:r>
            <a:br>
              <a:rPr lang="en-US" sz="2000" b="1" dirty="0" smtClean="0">
                <a:solidFill>
                  <a:schemeClr val="bg1"/>
                </a:solidFill>
                <a:latin typeface="Big Caslon"/>
                <a:cs typeface="Big Caslon"/>
              </a:rPr>
            </a:br>
            <a:r>
              <a:rPr lang="en-US" sz="2000" b="1" dirty="0" smtClean="0">
                <a:solidFill>
                  <a:schemeClr val="bg1"/>
                </a:solidFill>
                <a:latin typeface="Big Caslon"/>
                <a:cs typeface="Big Caslon"/>
              </a:rPr>
              <a:t/>
            </a:r>
            <a:br>
              <a:rPr lang="en-US" sz="2000" b="1" dirty="0" smtClean="0">
                <a:solidFill>
                  <a:schemeClr val="bg1"/>
                </a:solidFill>
                <a:latin typeface="Big Caslon"/>
                <a:cs typeface="Big Caslon"/>
              </a:rPr>
            </a:br>
            <a:endParaRPr lang="en-US" sz="2000" dirty="0">
              <a:solidFill>
                <a:schemeClr val="bg1"/>
              </a:solidFill>
              <a:latin typeface="Big Caslon"/>
              <a:cs typeface="Big Caslon"/>
            </a:endParaRPr>
          </a:p>
        </p:txBody>
      </p:sp>
      <p:sp>
        <p:nvSpPr>
          <p:cNvPr id="4" name="TextBox 3"/>
          <p:cNvSpPr txBox="1"/>
          <p:nvPr/>
        </p:nvSpPr>
        <p:spPr>
          <a:xfrm>
            <a:off x="6354709" y="6062989"/>
            <a:ext cx="2286000" cy="461665"/>
          </a:xfrm>
          <a:prstGeom prst="rect">
            <a:avLst/>
          </a:prstGeom>
          <a:noFill/>
        </p:spPr>
        <p:txBody>
          <a:bodyPr wrap="square" rtlCol="0">
            <a:spAutoFit/>
          </a:bodyPr>
          <a:lstStyle/>
          <a:p>
            <a:pPr algn="r"/>
            <a:r>
              <a:rPr lang="en-US" sz="2400" b="1" i="1" dirty="0" smtClean="0">
                <a:solidFill>
                  <a:schemeClr val="bg1"/>
                </a:solidFill>
                <a:latin typeface="Cambria"/>
                <a:cs typeface="Cambria"/>
              </a:rPr>
              <a:t>Shelley</a:t>
            </a:r>
            <a:endParaRPr lang="en-US" sz="2400" b="1" i="1" dirty="0">
              <a:solidFill>
                <a:schemeClr val="bg1"/>
              </a:solidFill>
              <a:latin typeface="Cambria"/>
              <a:cs typeface="Cambria"/>
            </a:endParaRPr>
          </a:p>
        </p:txBody>
      </p:sp>
      <p:sp>
        <p:nvSpPr>
          <p:cNvPr id="6" name="TextBox 5"/>
          <p:cNvSpPr txBox="1"/>
          <p:nvPr/>
        </p:nvSpPr>
        <p:spPr>
          <a:xfrm>
            <a:off x="411109" y="1335822"/>
            <a:ext cx="8229600" cy="3970318"/>
          </a:xfrm>
          <a:prstGeom prst="rect">
            <a:avLst/>
          </a:prstGeom>
          <a:noFill/>
        </p:spPr>
        <p:txBody>
          <a:bodyPr wrap="square" rtlCol="0">
            <a:spAutoFit/>
          </a:bodyPr>
          <a:lstStyle/>
          <a:p>
            <a:pPr algn="ctr"/>
            <a:r>
              <a:rPr lang="en-US" b="1" dirty="0" smtClean="0">
                <a:solidFill>
                  <a:schemeClr val="bg1"/>
                </a:solidFill>
                <a:latin typeface="Big Caslon"/>
                <a:cs typeface="Big Caslon"/>
              </a:rPr>
              <a:t>In the 4 years here, I have experienced the most amazing homeopathic journey, through the treatment &amp; remedies, through the college &amp; the lecturers, through the fellow students who are now my friends.</a:t>
            </a:r>
            <a:br>
              <a:rPr lang="en-US" b="1" dirty="0" smtClean="0">
                <a:solidFill>
                  <a:schemeClr val="bg1"/>
                </a:solidFill>
                <a:latin typeface="Big Caslon"/>
                <a:cs typeface="Big Caslon"/>
              </a:rPr>
            </a:br>
            <a:r>
              <a:rPr lang="en-US" b="1" dirty="0" smtClean="0">
                <a:solidFill>
                  <a:schemeClr val="bg1"/>
                </a:solidFill>
                <a:latin typeface="Big Caslon"/>
                <a:cs typeface="Big Caslon"/>
              </a:rPr>
              <a:t/>
            </a:r>
            <a:br>
              <a:rPr lang="en-US" b="1" dirty="0" smtClean="0">
                <a:solidFill>
                  <a:schemeClr val="bg1"/>
                </a:solidFill>
                <a:latin typeface="Big Caslon"/>
                <a:cs typeface="Big Caslon"/>
              </a:rPr>
            </a:br>
            <a:r>
              <a:rPr lang="en-US" b="1" dirty="0" smtClean="0">
                <a:solidFill>
                  <a:schemeClr val="bg1"/>
                </a:solidFill>
                <a:latin typeface="Big Caslon"/>
                <a:cs typeface="Big Caslon"/>
              </a:rPr>
              <a:t>Thank you all at The Contemporary College of Homeopathy for contributing to my life &amp; learning.</a:t>
            </a:r>
            <a:br>
              <a:rPr lang="en-US" b="1" dirty="0" smtClean="0">
                <a:solidFill>
                  <a:schemeClr val="bg1"/>
                </a:solidFill>
                <a:latin typeface="Big Caslon"/>
                <a:cs typeface="Big Caslon"/>
              </a:rPr>
            </a:br>
            <a:r>
              <a:rPr lang="en-US" b="1" dirty="0" smtClean="0">
                <a:solidFill>
                  <a:schemeClr val="bg1"/>
                </a:solidFill>
                <a:latin typeface="Big Caslon"/>
                <a:cs typeface="Big Caslon"/>
              </a:rPr>
              <a:t/>
            </a:r>
            <a:br>
              <a:rPr lang="en-US" b="1" dirty="0" smtClean="0">
                <a:solidFill>
                  <a:schemeClr val="bg1"/>
                </a:solidFill>
                <a:latin typeface="Big Caslon"/>
                <a:cs typeface="Big Caslon"/>
              </a:rPr>
            </a:br>
            <a:r>
              <a:rPr lang="en-US" b="1" dirty="0" smtClean="0">
                <a:solidFill>
                  <a:schemeClr val="bg1"/>
                </a:solidFill>
                <a:latin typeface="Big Caslon"/>
                <a:cs typeface="Big Caslon"/>
              </a:rPr>
              <a:t>I am very grateful for the support &amp; love my family have shown me in the last 4 years, my precious children, my hugely supportive husband, my wonderful Mum, my family &amp; my friends, who have all accepted my new ideas &amp; concepts &amp; allowed me to try out remedies on them.</a:t>
            </a:r>
            <a:br>
              <a:rPr lang="en-US" b="1" dirty="0" smtClean="0">
                <a:solidFill>
                  <a:schemeClr val="bg1"/>
                </a:solidFill>
                <a:latin typeface="Big Caslon"/>
                <a:cs typeface="Big Caslon"/>
              </a:rPr>
            </a:br>
            <a:r>
              <a:rPr lang="en-US" b="1" dirty="0" smtClean="0">
                <a:solidFill>
                  <a:schemeClr val="bg1"/>
                </a:solidFill>
                <a:latin typeface="Big Caslon"/>
                <a:cs typeface="Big Caslon"/>
              </a:rPr>
              <a:t/>
            </a:r>
            <a:br>
              <a:rPr lang="en-US" b="1" dirty="0" smtClean="0">
                <a:solidFill>
                  <a:schemeClr val="bg1"/>
                </a:solidFill>
                <a:latin typeface="Big Caslon"/>
                <a:cs typeface="Big Caslon"/>
              </a:rPr>
            </a:br>
            <a:r>
              <a:rPr lang="en-US" b="1" dirty="0" smtClean="0">
                <a:solidFill>
                  <a:schemeClr val="bg1"/>
                </a:solidFill>
                <a:latin typeface="Big Caslon"/>
                <a:cs typeface="Big Caslon"/>
              </a:rPr>
              <a:t> I could not have done this course without your support &amp; I feel confident as a homeopath thanks to your belief in me.</a:t>
            </a:r>
          </a:p>
        </p:txBody>
      </p:sp>
      <p:sp>
        <p:nvSpPr>
          <p:cNvPr id="7" name="TextBox 6"/>
          <p:cNvSpPr txBox="1"/>
          <p:nvPr/>
        </p:nvSpPr>
        <p:spPr>
          <a:xfrm>
            <a:off x="411109" y="5497810"/>
            <a:ext cx="8229600" cy="461665"/>
          </a:xfrm>
          <a:prstGeom prst="rect">
            <a:avLst/>
          </a:prstGeom>
          <a:noFill/>
        </p:spPr>
        <p:txBody>
          <a:bodyPr wrap="square" rtlCol="0">
            <a:spAutoFit/>
          </a:bodyPr>
          <a:lstStyle/>
          <a:p>
            <a:pPr algn="ctr"/>
            <a:r>
              <a:rPr lang="en-US" sz="2400" b="1" dirty="0" smtClean="0">
                <a:solidFill>
                  <a:schemeClr val="bg1"/>
                </a:solidFill>
                <a:latin typeface="Big Caslon"/>
                <a:cs typeface="Big Caslon"/>
              </a:rPr>
              <a:t>Today, as I finish College in 2013, I </a:t>
            </a:r>
            <a:r>
              <a:rPr lang="en-US" sz="2400" b="1" dirty="0" err="1" smtClean="0">
                <a:solidFill>
                  <a:schemeClr val="bg1"/>
                </a:solidFill>
                <a:latin typeface="Big Caslon"/>
                <a:cs typeface="Big Caslon"/>
              </a:rPr>
              <a:t>realise</a:t>
            </a:r>
            <a:r>
              <a:rPr lang="en-US" sz="2400" b="1" dirty="0" smtClean="0">
                <a:solidFill>
                  <a:schemeClr val="bg1"/>
                </a:solidFill>
                <a:latin typeface="Big Caslon"/>
                <a:cs typeface="Big Caslon"/>
              </a:rPr>
              <a:t> homeopathy IS my life.</a:t>
            </a:r>
          </a:p>
        </p:txBody>
      </p:sp>
    </p:spTree>
  </p:cSld>
  <p:clrMapOvr>
    <a:masterClrMapping/>
  </p:clrMapOvr>
  <p:transition advClick="0" advTm="4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7172"/>
            <a:ext cx="8229600" cy="944562"/>
          </a:xfrm>
        </p:spPr>
        <p:txBody>
          <a:bodyPr anchor="t"/>
          <a:lstStyle/>
          <a:p>
            <a:r>
              <a:rPr lang="en-US" b="1" dirty="0" smtClean="0">
                <a:latin typeface="Big Caslon"/>
                <a:cs typeface="Big Caslon"/>
              </a:rPr>
              <a:t>Thank you…</a:t>
            </a:r>
            <a:endParaRPr lang="en-US" b="1" dirty="0">
              <a:latin typeface="Big Caslon"/>
              <a:cs typeface="Big Caslon"/>
            </a:endParaRPr>
          </a:p>
        </p:txBody>
      </p:sp>
      <p:sp>
        <p:nvSpPr>
          <p:cNvPr id="4" name="TextBox 3"/>
          <p:cNvSpPr txBox="1"/>
          <p:nvPr/>
        </p:nvSpPr>
        <p:spPr>
          <a:xfrm>
            <a:off x="457200" y="1491734"/>
            <a:ext cx="8229600" cy="461665"/>
          </a:xfrm>
          <a:prstGeom prst="rect">
            <a:avLst/>
          </a:prstGeom>
          <a:noFill/>
        </p:spPr>
        <p:txBody>
          <a:bodyPr wrap="square" rtlCol="0">
            <a:spAutoFit/>
          </a:bodyPr>
          <a:lstStyle/>
          <a:p>
            <a:pPr algn="ctr"/>
            <a:r>
              <a:rPr lang="en-US" sz="2400" dirty="0" smtClean="0">
                <a:latin typeface="Big Caslon"/>
                <a:cs typeface="Big Caslon"/>
              </a:rPr>
              <a:t>To the lecturers for making college weekends so inspirational</a:t>
            </a:r>
            <a:endParaRPr lang="en-US" sz="2400" dirty="0">
              <a:latin typeface="Big Caslon"/>
              <a:cs typeface="Big Caslon"/>
            </a:endParaRPr>
          </a:p>
        </p:txBody>
      </p:sp>
      <p:sp>
        <p:nvSpPr>
          <p:cNvPr id="5" name="TextBox 4"/>
          <p:cNvSpPr txBox="1"/>
          <p:nvPr/>
        </p:nvSpPr>
        <p:spPr>
          <a:xfrm>
            <a:off x="457200" y="2177534"/>
            <a:ext cx="8229600" cy="830997"/>
          </a:xfrm>
          <a:prstGeom prst="rect">
            <a:avLst/>
          </a:prstGeom>
          <a:noFill/>
        </p:spPr>
        <p:txBody>
          <a:bodyPr wrap="square" rtlCol="0">
            <a:spAutoFit/>
          </a:bodyPr>
          <a:lstStyle/>
          <a:p>
            <a:pPr algn="ctr"/>
            <a:r>
              <a:rPr sz="2400" dirty="0" smtClean="0">
                <a:latin typeface="Big Caslon"/>
                <a:cs typeface="Big Caslon"/>
              </a:rPr>
              <a:t>To my wonderful classmates, you have made the past four years truly amazing, I'm going to miss you all immeasurably</a:t>
            </a:r>
            <a:endParaRPr lang="en-US" sz="2400" dirty="0">
              <a:latin typeface="Big Caslon"/>
              <a:cs typeface="Big Caslon"/>
            </a:endParaRPr>
          </a:p>
        </p:txBody>
      </p:sp>
      <p:sp>
        <p:nvSpPr>
          <p:cNvPr id="6" name="TextBox 5"/>
          <p:cNvSpPr txBox="1"/>
          <p:nvPr/>
        </p:nvSpPr>
        <p:spPr>
          <a:xfrm>
            <a:off x="457200" y="3294618"/>
            <a:ext cx="8229600" cy="461665"/>
          </a:xfrm>
          <a:prstGeom prst="rect">
            <a:avLst/>
          </a:prstGeom>
          <a:noFill/>
        </p:spPr>
        <p:txBody>
          <a:bodyPr wrap="square" rtlCol="0">
            <a:spAutoFit/>
          </a:bodyPr>
          <a:lstStyle/>
          <a:p>
            <a:pPr algn="ctr"/>
            <a:r>
              <a:rPr sz="2400" dirty="0" smtClean="0">
                <a:latin typeface="Big Caslon"/>
                <a:cs typeface="Big Caslon"/>
              </a:rPr>
              <a:t>To my mum for babysitting so that I could do my homework</a:t>
            </a:r>
            <a:endParaRPr lang="en-US" sz="2400" dirty="0">
              <a:latin typeface="Big Caslon"/>
              <a:cs typeface="Big Caslon"/>
            </a:endParaRPr>
          </a:p>
        </p:txBody>
      </p:sp>
      <p:sp>
        <p:nvSpPr>
          <p:cNvPr id="7" name="TextBox 6"/>
          <p:cNvSpPr txBox="1"/>
          <p:nvPr/>
        </p:nvSpPr>
        <p:spPr>
          <a:xfrm>
            <a:off x="457200" y="4030702"/>
            <a:ext cx="8229600" cy="461665"/>
          </a:xfrm>
          <a:prstGeom prst="rect">
            <a:avLst/>
          </a:prstGeom>
          <a:noFill/>
        </p:spPr>
        <p:txBody>
          <a:bodyPr wrap="square" rtlCol="0">
            <a:spAutoFit/>
          </a:bodyPr>
          <a:lstStyle/>
          <a:p>
            <a:pPr algn="ctr"/>
            <a:r>
              <a:rPr sz="2400" dirty="0" smtClean="0">
                <a:latin typeface="Big Caslon"/>
                <a:cs typeface="Big Caslon"/>
              </a:rPr>
              <a:t>To my children for being patient whilst mummy was at college</a:t>
            </a:r>
            <a:endParaRPr lang="en-US" sz="2400" dirty="0">
              <a:latin typeface="Big Caslon"/>
              <a:cs typeface="Big Caslon"/>
            </a:endParaRPr>
          </a:p>
        </p:txBody>
      </p:sp>
      <p:sp>
        <p:nvSpPr>
          <p:cNvPr id="8" name="TextBox 7"/>
          <p:cNvSpPr txBox="1"/>
          <p:nvPr/>
        </p:nvSpPr>
        <p:spPr>
          <a:xfrm>
            <a:off x="457200" y="4842986"/>
            <a:ext cx="8229600" cy="830997"/>
          </a:xfrm>
          <a:prstGeom prst="rect">
            <a:avLst/>
          </a:prstGeom>
          <a:noFill/>
        </p:spPr>
        <p:txBody>
          <a:bodyPr wrap="square" rtlCol="0">
            <a:spAutoFit/>
          </a:bodyPr>
          <a:lstStyle/>
          <a:p>
            <a:pPr algn="ctr"/>
            <a:r>
              <a:rPr sz="2400" dirty="0" smtClean="0">
                <a:latin typeface="Big Caslon"/>
                <a:cs typeface="Big Caslon"/>
              </a:rPr>
              <a:t>And most of all to my husband Grant for being so supportive</a:t>
            </a:r>
            <a:br>
              <a:rPr sz="2400" dirty="0" smtClean="0">
                <a:latin typeface="Big Caslon"/>
                <a:cs typeface="Big Caslon"/>
              </a:rPr>
            </a:br>
            <a:r>
              <a:rPr lang="en-GB" sz="2400" dirty="0" err="1" smtClean="0">
                <a:latin typeface="Big Caslon"/>
                <a:cs typeface="Big Caslon"/>
              </a:rPr>
              <a:t>x</a:t>
            </a:r>
            <a:r>
              <a:rPr sz="2400" dirty="0" smtClean="0">
                <a:latin typeface="Big Caslon"/>
                <a:cs typeface="Big Caslon"/>
              </a:rPr>
              <a:t>xx</a:t>
            </a:r>
            <a:endParaRPr lang="en-US" sz="2400" dirty="0">
              <a:latin typeface="Big Caslon"/>
              <a:cs typeface="Big Caslon"/>
            </a:endParaRPr>
          </a:p>
        </p:txBody>
      </p:sp>
      <p:sp>
        <p:nvSpPr>
          <p:cNvPr id="9" name="TextBox 8"/>
          <p:cNvSpPr txBox="1"/>
          <p:nvPr/>
        </p:nvSpPr>
        <p:spPr>
          <a:xfrm>
            <a:off x="7010400" y="5840025"/>
            <a:ext cx="1676400" cy="461665"/>
          </a:xfrm>
          <a:prstGeom prst="rect">
            <a:avLst/>
          </a:prstGeom>
          <a:noFill/>
        </p:spPr>
        <p:txBody>
          <a:bodyPr wrap="square" rtlCol="0">
            <a:spAutoFit/>
          </a:bodyPr>
          <a:lstStyle/>
          <a:p>
            <a:pPr algn="ctr"/>
            <a:r>
              <a:rPr lang="en-US" sz="2400" b="1" i="1" dirty="0" smtClean="0">
                <a:latin typeface="Cambria"/>
                <a:cs typeface="Cambria"/>
              </a:rPr>
              <a:t>Helen</a:t>
            </a:r>
            <a:endParaRPr lang="en-US" sz="2400" b="1" i="1" dirty="0">
              <a:latin typeface="Cambria"/>
              <a:cs typeface="Cambria"/>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0"/>
                                        <p:tgtEl>
                                          <p:spTgt spid="9"/>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par>
                          <p:cTn id="23" fill="hold">
                            <p:stCondLst>
                              <p:cond delay="9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par>
                          <p:cTn id="27" fill="hold">
                            <p:stCondLst>
                              <p:cond delay="11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819400"/>
          </a:xfrm>
        </p:spPr>
        <p:txBody>
          <a:bodyPr anchor="t">
            <a:noAutofit/>
          </a:bodyPr>
          <a:lstStyle/>
          <a:p>
            <a:r>
              <a:rPr lang="en-GB" sz="2800" dirty="0" smtClean="0">
                <a:latin typeface="Big Caslon"/>
                <a:cs typeface="Big Caslon"/>
              </a:rPr>
              <a:t>T</a:t>
            </a:r>
            <a:r>
              <a:rPr sz="2800" dirty="0" smtClean="0">
                <a:latin typeface="Big Caslon"/>
                <a:cs typeface="Big Caslon"/>
              </a:rPr>
              <a:t>he </a:t>
            </a:r>
            <a:r>
              <a:rPr lang="en-GB" sz="2800" dirty="0" smtClean="0">
                <a:latin typeface="Big Caslon"/>
                <a:cs typeface="Big Caslon"/>
              </a:rPr>
              <a:t>C</a:t>
            </a:r>
            <a:r>
              <a:rPr sz="2800" dirty="0" smtClean="0">
                <a:latin typeface="Big Caslon"/>
                <a:cs typeface="Big Caslon"/>
              </a:rPr>
              <a:t>ollege of </a:t>
            </a:r>
            <a:r>
              <a:rPr lang="en-GB" sz="2800" dirty="0" smtClean="0">
                <a:latin typeface="Big Caslon"/>
                <a:cs typeface="Big Caslon"/>
              </a:rPr>
              <a:t>H</a:t>
            </a:r>
            <a:r>
              <a:rPr sz="2800" dirty="0" smtClean="0">
                <a:latin typeface="Big Caslon"/>
                <a:cs typeface="Big Caslon"/>
              </a:rPr>
              <a:t>omeopathy </a:t>
            </a:r>
            <a:r>
              <a:rPr lang="en-GB" sz="2800" dirty="0" smtClean="0">
                <a:latin typeface="Big Caslon"/>
                <a:cs typeface="Big Caslon"/>
              </a:rPr>
              <a:t>in C</a:t>
            </a:r>
            <a:r>
              <a:rPr sz="2800" dirty="0" smtClean="0">
                <a:latin typeface="Big Caslon"/>
                <a:cs typeface="Big Caslon"/>
              </a:rPr>
              <a:t>lifton has been really good fun and a pleasure to attend</a:t>
            </a:r>
            <a:r>
              <a:rPr lang="en-GB" sz="2800" dirty="0" smtClean="0">
                <a:latin typeface="Big Caslon"/>
                <a:cs typeface="Big Caslon"/>
              </a:rPr>
              <a:t>.</a:t>
            </a:r>
            <a:br>
              <a:rPr lang="en-GB" sz="2800" dirty="0" smtClean="0">
                <a:latin typeface="Big Caslon"/>
                <a:cs typeface="Big Caslon"/>
              </a:rPr>
            </a:br>
            <a:r>
              <a:rPr sz="2800" dirty="0" smtClean="0">
                <a:latin typeface="Big Caslon"/>
                <a:cs typeface="Big Caslon"/>
              </a:rPr>
              <a:t> </a:t>
            </a:r>
            <a:r>
              <a:rPr lang="en-GB" sz="2800" dirty="0" smtClean="0">
                <a:latin typeface="Big Caslon"/>
                <a:cs typeface="Big Caslon"/>
              </a:rPr>
              <a:t/>
            </a:r>
            <a:br>
              <a:rPr lang="en-GB" sz="2800" dirty="0" smtClean="0">
                <a:latin typeface="Big Caslon"/>
                <a:cs typeface="Big Caslon"/>
              </a:rPr>
            </a:br>
            <a:r>
              <a:rPr lang="en-GB" sz="2800" dirty="0" smtClean="0">
                <a:latin typeface="Big Caslon"/>
                <a:cs typeface="Big Caslon"/>
              </a:rPr>
              <a:t>T</a:t>
            </a:r>
            <a:r>
              <a:rPr sz="2800" dirty="0" smtClean="0">
                <a:latin typeface="Big Caslon"/>
                <a:cs typeface="Big Caslon"/>
              </a:rPr>
              <a:t>he staff are wonderful and helpful</a:t>
            </a:r>
            <a:r>
              <a:rPr lang="en-GB" sz="2800" dirty="0" smtClean="0">
                <a:latin typeface="Big Caslon"/>
                <a:cs typeface="Big Caslon"/>
              </a:rPr>
              <a:t>,</a:t>
            </a:r>
            <a:r>
              <a:rPr sz="2800" dirty="0" smtClean="0">
                <a:latin typeface="Big Caslon"/>
                <a:cs typeface="Big Caslon"/>
              </a:rPr>
              <a:t> and </a:t>
            </a:r>
            <a:r>
              <a:rPr lang="en-GB" sz="2800" dirty="0" smtClean="0">
                <a:latin typeface="Big Caslon"/>
                <a:cs typeface="Big Caslon"/>
              </a:rPr>
              <a:t>I</a:t>
            </a:r>
            <a:r>
              <a:rPr sz="2800" dirty="0" smtClean="0">
                <a:latin typeface="Big Caslon"/>
                <a:cs typeface="Big Caslon"/>
              </a:rPr>
              <a:t> have made some life</a:t>
            </a:r>
            <a:r>
              <a:rPr lang="en-GB" sz="2800" dirty="0" smtClean="0">
                <a:latin typeface="Big Caslon"/>
                <a:cs typeface="Big Caslon"/>
              </a:rPr>
              <a:t>-</a:t>
            </a:r>
            <a:r>
              <a:rPr sz="2800" dirty="0" smtClean="0">
                <a:latin typeface="Big Caslon"/>
                <a:cs typeface="Big Caslon"/>
              </a:rPr>
              <a:t>long friends in my class. </a:t>
            </a:r>
            <a:endParaRPr lang="en-US" sz="2800" dirty="0">
              <a:latin typeface="Big Caslon"/>
              <a:cs typeface="Big Caslon"/>
            </a:endParaRPr>
          </a:p>
        </p:txBody>
      </p:sp>
      <p:sp>
        <p:nvSpPr>
          <p:cNvPr id="4" name="TextBox 3"/>
          <p:cNvSpPr txBox="1"/>
          <p:nvPr/>
        </p:nvSpPr>
        <p:spPr>
          <a:xfrm>
            <a:off x="457200" y="3429000"/>
            <a:ext cx="8229600" cy="954107"/>
          </a:xfrm>
          <a:prstGeom prst="rect">
            <a:avLst/>
          </a:prstGeom>
          <a:noFill/>
        </p:spPr>
        <p:txBody>
          <a:bodyPr wrap="square" rtlCol="0">
            <a:spAutoFit/>
          </a:bodyPr>
          <a:lstStyle/>
          <a:p>
            <a:pPr algn="ctr"/>
            <a:r>
              <a:rPr lang="en-GB" sz="2800" dirty="0" smtClean="0">
                <a:latin typeface="Big Caslon"/>
                <a:cs typeface="Big Caslon"/>
              </a:rPr>
              <a:t>I</a:t>
            </a:r>
            <a:r>
              <a:rPr sz="2800" dirty="0" smtClean="0">
                <a:latin typeface="Big Caslon"/>
                <a:cs typeface="Big Caslon"/>
              </a:rPr>
              <a:t> am very glad to get to the end of my studies and am looking forward </a:t>
            </a:r>
            <a:r>
              <a:rPr lang="en-GB" sz="2800" dirty="0" smtClean="0">
                <a:latin typeface="Big Caslon"/>
                <a:cs typeface="Big Caslon"/>
              </a:rPr>
              <a:t>to </a:t>
            </a:r>
            <a:r>
              <a:rPr sz="2800" dirty="0" smtClean="0">
                <a:latin typeface="Big Caslon"/>
                <a:cs typeface="Big Caslon"/>
              </a:rPr>
              <a:t>treating people. </a:t>
            </a:r>
            <a:endParaRPr lang="en-US" sz="2800" dirty="0">
              <a:latin typeface="Big Caslon"/>
              <a:cs typeface="Big Caslon"/>
            </a:endParaRPr>
          </a:p>
        </p:txBody>
      </p:sp>
      <p:sp>
        <p:nvSpPr>
          <p:cNvPr id="5" name="TextBox 4"/>
          <p:cNvSpPr txBox="1"/>
          <p:nvPr/>
        </p:nvSpPr>
        <p:spPr>
          <a:xfrm>
            <a:off x="457200" y="4745840"/>
            <a:ext cx="8229600" cy="584776"/>
          </a:xfrm>
          <a:prstGeom prst="rect">
            <a:avLst/>
          </a:prstGeom>
          <a:noFill/>
        </p:spPr>
        <p:txBody>
          <a:bodyPr wrap="square" rtlCol="0">
            <a:spAutoFit/>
          </a:bodyPr>
          <a:lstStyle/>
          <a:p>
            <a:pPr algn="ctr"/>
            <a:r>
              <a:rPr lang="en-US" sz="3200" b="1" dirty="0" smtClean="0">
                <a:latin typeface="Big Caslon"/>
                <a:cs typeface="Big Caslon"/>
              </a:rPr>
              <a:t>Thank you</a:t>
            </a:r>
            <a:endParaRPr lang="en-US" sz="3200" b="1" dirty="0">
              <a:latin typeface="Big Caslon"/>
              <a:cs typeface="Big Caslon"/>
            </a:endParaRPr>
          </a:p>
        </p:txBody>
      </p:sp>
      <p:sp>
        <p:nvSpPr>
          <p:cNvPr id="6" name="TextBox 5"/>
          <p:cNvSpPr txBox="1"/>
          <p:nvPr/>
        </p:nvSpPr>
        <p:spPr>
          <a:xfrm>
            <a:off x="6858000" y="5623004"/>
            <a:ext cx="1447800" cy="461665"/>
          </a:xfrm>
          <a:prstGeom prst="rect">
            <a:avLst/>
          </a:prstGeom>
          <a:noFill/>
        </p:spPr>
        <p:txBody>
          <a:bodyPr wrap="square" rtlCol="0">
            <a:spAutoFit/>
          </a:bodyPr>
          <a:lstStyle/>
          <a:p>
            <a:pPr algn="ctr"/>
            <a:r>
              <a:rPr lang="en-US" sz="2400" b="1" i="1" dirty="0" smtClean="0">
                <a:latin typeface="Cambria"/>
                <a:cs typeface="Cambria"/>
              </a:rPr>
              <a:t>Simon</a:t>
            </a:r>
            <a:endParaRPr lang="en-US" sz="2400" b="1" i="1" dirty="0">
              <a:latin typeface="Cambria"/>
              <a:cs typeface="Cambria"/>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accent1">
                <a:lumMod val="40000"/>
                <a:lumOff val="60000"/>
              </a:schemeClr>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926"/>
            <a:ext cx="7772400" cy="3505200"/>
          </a:xfrm>
        </p:spPr>
        <p:txBody>
          <a:bodyPr anchor="t">
            <a:noAutofit/>
          </a:bodyPr>
          <a:lstStyle/>
          <a:p>
            <a:r>
              <a:rPr lang="en-US" sz="2000" b="1" dirty="0">
                <a:latin typeface="Big Caslon"/>
                <a:cs typeface="Big Caslon"/>
              </a:rPr>
              <a:t>“The future is bright for holistic medicine as more people become aware of its power, its gentleness and its effectiveness in improving and maintaining </a:t>
            </a:r>
            <a:r>
              <a:rPr lang="en-US" sz="2000" b="1" dirty="0" smtClean="0">
                <a:latin typeface="Big Caslon"/>
                <a:cs typeface="Big Caslon"/>
              </a:rPr>
              <a:t>health.” </a:t>
            </a:r>
            <a:r>
              <a:rPr lang="en-US" sz="2000" i="1" dirty="0" smtClean="0">
                <a:latin typeface="Big Caslon"/>
                <a:cs typeface="Big Caslon"/>
              </a:rPr>
              <a:t>Stephen Gascoigne</a:t>
            </a:r>
            <a:br>
              <a:rPr lang="en-US" sz="2000" i="1" dirty="0" smtClean="0">
                <a:latin typeface="Big Caslon"/>
                <a:cs typeface="Big Caslon"/>
              </a:rPr>
            </a:br>
            <a:r>
              <a:rPr lang="en-US" sz="2000" b="1" dirty="0" smtClean="0">
                <a:latin typeface="Big Caslon"/>
                <a:cs typeface="Big Caslon"/>
              </a:rPr>
              <a:t/>
            </a:r>
            <a:br>
              <a:rPr lang="en-US" sz="2000" b="1" dirty="0" smtClean="0">
                <a:latin typeface="Big Caslon"/>
                <a:cs typeface="Big Caslon"/>
              </a:rPr>
            </a:br>
            <a:r>
              <a:rPr lang="en-US" sz="2000" b="1" dirty="0">
                <a:latin typeface="Big Caslon"/>
                <a:cs typeface="Big Caslon"/>
              </a:rPr>
              <a:t>“The art of healing comes from nature and not from the physician. Therefore, the physician must start from nature with an open mind</a:t>
            </a:r>
            <a:r>
              <a:rPr lang="en-US" sz="2000" b="1" dirty="0" smtClean="0">
                <a:latin typeface="Big Caslon"/>
                <a:cs typeface="Big Caslon"/>
              </a:rPr>
              <a:t>.” </a:t>
            </a:r>
            <a:r>
              <a:rPr lang="en-US" sz="2000" i="1" dirty="0" smtClean="0">
                <a:latin typeface="Big Caslon"/>
                <a:cs typeface="Big Caslon"/>
              </a:rPr>
              <a:t>Paracelsus</a:t>
            </a:r>
            <a:r>
              <a:rPr lang="en-US" sz="2000" dirty="0" smtClean="0">
                <a:latin typeface="Big Caslon"/>
                <a:cs typeface="Big Caslon"/>
              </a:rPr>
              <a:t/>
            </a:r>
            <a:br>
              <a:rPr lang="en-US" sz="2000" dirty="0" smtClean="0">
                <a:latin typeface="Big Caslon"/>
                <a:cs typeface="Big Caslon"/>
              </a:rPr>
            </a:br>
            <a:r>
              <a:rPr lang="en-US" sz="2000" b="1" dirty="0" smtClean="0">
                <a:latin typeface="Big Caslon"/>
                <a:cs typeface="Big Caslon"/>
              </a:rPr>
              <a:t/>
            </a:r>
            <a:br>
              <a:rPr lang="en-US" sz="2000" b="1" dirty="0" smtClean="0">
                <a:latin typeface="Big Caslon"/>
                <a:cs typeface="Big Caslon"/>
              </a:rPr>
            </a:br>
            <a:r>
              <a:rPr lang="en-US" sz="2000" b="1" dirty="0">
                <a:latin typeface="Big Caslon"/>
                <a:cs typeface="Big Caslon"/>
              </a:rPr>
              <a:t>“Homeopathy shows you your </a:t>
            </a:r>
            <a:r>
              <a:rPr lang="en-US" sz="2000" b="1" dirty="0" smtClean="0">
                <a:latin typeface="Big Caslon"/>
                <a:cs typeface="Big Caslon"/>
              </a:rPr>
              <a:t>truth.” </a:t>
            </a:r>
            <a:r>
              <a:rPr lang="en-US" sz="2000" i="1" dirty="0" smtClean="0">
                <a:latin typeface="Big Caslon"/>
                <a:cs typeface="Big Caslon"/>
              </a:rPr>
              <a:t>Marcus Fernandez</a:t>
            </a:r>
            <a:r>
              <a:rPr lang="en-US" sz="2000" b="1" i="1" dirty="0" smtClean="0">
                <a:latin typeface="Big Caslon"/>
                <a:cs typeface="Big Caslon"/>
              </a:rPr>
              <a:t/>
            </a:r>
            <a:br>
              <a:rPr lang="en-US" sz="2000" b="1" i="1" dirty="0" smtClean="0">
                <a:latin typeface="Big Caslon"/>
                <a:cs typeface="Big Caslon"/>
              </a:rPr>
            </a:br>
            <a:r>
              <a:rPr lang="en-US" sz="2000" b="1" dirty="0" smtClean="0">
                <a:latin typeface="Big Caslon"/>
                <a:cs typeface="Big Caslon"/>
              </a:rPr>
              <a:t/>
            </a:r>
            <a:br>
              <a:rPr lang="en-US" sz="2000" b="1" dirty="0" smtClean="0">
                <a:latin typeface="Big Caslon"/>
                <a:cs typeface="Big Caslon"/>
              </a:rPr>
            </a:br>
            <a:r>
              <a:rPr lang="en-US" sz="2000" b="1" dirty="0">
                <a:latin typeface="Big Caslon"/>
                <a:cs typeface="Big Caslon"/>
              </a:rPr>
              <a:t>“Opportunities multiply as they are </a:t>
            </a:r>
            <a:r>
              <a:rPr lang="en-US" sz="2000" b="1" dirty="0" smtClean="0">
                <a:latin typeface="Big Caslon"/>
                <a:cs typeface="Big Caslon"/>
              </a:rPr>
              <a:t>seized.” </a:t>
            </a:r>
            <a:r>
              <a:rPr lang="en-US" sz="2000" i="1" dirty="0" smtClean="0">
                <a:latin typeface="Big Caslon"/>
                <a:cs typeface="Big Caslon"/>
              </a:rPr>
              <a:t>Sun </a:t>
            </a:r>
            <a:r>
              <a:rPr lang="en-US" sz="2000" i="1" dirty="0">
                <a:latin typeface="Big Caslon"/>
                <a:cs typeface="Big Caslon"/>
              </a:rPr>
              <a:t>Tzu</a:t>
            </a:r>
          </a:p>
        </p:txBody>
      </p:sp>
      <p:sp>
        <p:nvSpPr>
          <p:cNvPr id="3" name="Subtitle 2"/>
          <p:cNvSpPr>
            <a:spLocks noGrp="1"/>
          </p:cNvSpPr>
          <p:nvPr>
            <p:ph type="subTitle" idx="1"/>
          </p:nvPr>
        </p:nvSpPr>
        <p:spPr>
          <a:xfrm>
            <a:off x="685800" y="4054654"/>
            <a:ext cx="7772400" cy="2084139"/>
          </a:xfrm>
        </p:spPr>
        <p:txBody>
          <a:bodyPr>
            <a:normAutofit/>
          </a:bodyPr>
          <a:lstStyle/>
          <a:p>
            <a:r>
              <a:rPr lang="en-US" sz="1900" dirty="0">
                <a:solidFill>
                  <a:schemeClr val="tx1"/>
                </a:solidFill>
                <a:latin typeface="Big Caslon"/>
                <a:cs typeface="Big Caslon"/>
              </a:rPr>
              <a:t>Massive Thanks to:</a:t>
            </a:r>
            <a:r>
              <a:rPr lang="en-US" sz="1900" dirty="0" smtClean="0">
                <a:solidFill>
                  <a:schemeClr val="tx1"/>
                </a:solidFill>
                <a:latin typeface="Big Caslon"/>
                <a:cs typeface="Big Caslon"/>
              </a:rPr>
              <a:t>-</a:t>
            </a:r>
          </a:p>
          <a:p>
            <a:r>
              <a:rPr lang="en-US" sz="1900" dirty="0" smtClean="0">
                <a:solidFill>
                  <a:schemeClr val="tx1"/>
                </a:solidFill>
                <a:latin typeface="Big Caslon"/>
                <a:cs typeface="Big Caslon"/>
              </a:rPr>
              <a:t>Mike </a:t>
            </a:r>
            <a:r>
              <a:rPr lang="en-US" sz="1900" dirty="0">
                <a:solidFill>
                  <a:schemeClr val="tx1"/>
                </a:solidFill>
                <a:latin typeface="Big Caslon"/>
                <a:cs typeface="Big Caslon"/>
              </a:rPr>
              <a:t>and the college </a:t>
            </a:r>
            <a:r>
              <a:rPr lang="en-US" sz="1900" dirty="0" smtClean="0">
                <a:solidFill>
                  <a:schemeClr val="tx1"/>
                </a:solidFill>
                <a:latin typeface="Big Caslon"/>
                <a:cs typeface="Big Caslon"/>
              </a:rPr>
              <a:t>team.  My </a:t>
            </a:r>
            <a:r>
              <a:rPr lang="en-US" sz="1900" dirty="0">
                <a:solidFill>
                  <a:schemeClr val="tx1"/>
                </a:solidFill>
                <a:latin typeface="Big Caslon"/>
                <a:cs typeface="Big Caslon"/>
              </a:rPr>
              <a:t>supervisors Nicky and Kate – I learnt so much from you both!  My homeopath Nicky – what a journey!</a:t>
            </a:r>
            <a:r>
              <a:rPr lang="en-US" sz="1900" dirty="0" smtClean="0">
                <a:solidFill>
                  <a:schemeClr val="tx1"/>
                </a:solidFill>
                <a:latin typeface="Big Caslon"/>
                <a:cs typeface="Big Caslon"/>
              </a:rPr>
              <a:t>  My </a:t>
            </a:r>
            <a:r>
              <a:rPr lang="en-US" sz="1900" dirty="0">
                <a:solidFill>
                  <a:schemeClr val="tx1"/>
                </a:solidFill>
                <a:latin typeface="Big Caslon"/>
                <a:cs typeface="Big Caslon"/>
              </a:rPr>
              <a:t>fellow students – we did it</a:t>
            </a:r>
            <a:r>
              <a:rPr lang="en-US" sz="1900" dirty="0" smtClean="0">
                <a:solidFill>
                  <a:schemeClr val="tx1"/>
                </a:solidFill>
                <a:latin typeface="Big Caslon"/>
                <a:cs typeface="Big Caslon"/>
              </a:rPr>
              <a:t>!</a:t>
            </a:r>
          </a:p>
          <a:p>
            <a:r>
              <a:rPr lang="en-US" sz="1900" dirty="0" smtClean="0">
                <a:solidFill>
                  <a:schemeClr val="tx1"/>
                </a:solidFill>
                <a:latin typeface="Big Caslon"/>
                <a:cs typeface="Big Caslon"/>
              </a:rPr>
              <a:t>To </a:t>
            </a:r>
            <a:r>
              <a:rPr lang="en-US" sz="1900" dirty="0">
                <a:solidFill>
                  <a:schemeClr val="tx1"/>
                </a:solidFill>
                <a:latin typeface="Big Caslon"/>
                <a:cs typeface="Big Caslon"/>
              </a:rPr>
              <a:t>my husband Nigel and my daughter </a:t>
            </a:r>
            <a:r>
              <a:rPr lang="en-US" sz="1900" dirty="0" err="1">
                <a:solidFill>
                  <a:schemeClr val="tx1"/>
                </a:solidFill>
                <a:latin typeface="Big Caslon"/>
                <a:cs typeface="Big Caslon"/>
              </a:rPr>
              <a:t>Bayli</a:t>
            </a:r>
            <a:r>
              <a:rPr lang="en-US" sz="1900" dirty="0">
                <a:solidFill>
                  <a:schemeClr val="tx1"/>
                </a:solidFill>
                <a:latin typeface="Big Caslon"/>
                <a:cs typeface="Big Caslon"/>
              </a:rPr>
              <a:t> for all your unwavering support over the four years – couldn’t have done it without you!</a:t>
            </a:r>
          </a:p>
        </p:txBody>
      </p:sp>
      <p:sp>
        <p:nvSpPr>
          <p:cNvPr id="4" name="TextBox 3"/>
          <p:cNvSpPr txBox="1"/>
          <p:nvPr/>
        </p:nvSpPr>
        <p:spPr>
          <a:xfrm>
            <a:off x="7010400" y="6112877"/>
            <a:ext cx="1447800" cy="461665"/>
          </a:xfrm>
          <a:prstGeom prst="rect">
            <a:avLst/>
          </a:prstGeom>
          <a:noFill/>
        </p:spPr>
        <p:txBody>
          <a:bodyPr wrap="square" rtlCol="0">
            <a:spAutoFit/>
          </a:bodyPr>
          <a:lstStyle/>
          <a:p>
            <a:pPr algn="ctr"/>
            <a:r>
              <a:rPr lang="en-US" sz="2400" b="1" i="1" dirty="0" smtClean="0">
                <a:latin typeface="Cambria"/>
                <a:cs typeface="Cambria"/>
              </a:rPr>
              <a:t>Alice G</a:t>
            </a:r>
            <a:endParaRPr lang="en-US" sz="2400" b="1" i="1" dirty="0">
              <a:latin typeface="Cambria"/>
              <a:cs typeface="Cambria"/>
            </a:endParaRPr>
          </a:p>
        </p:txBody>
      </p:sp>
    </p:spTree>
  </p:cSld>
  <p:clrMapOvr>
    <a:masterClrMapping/>
  </p:clrMapOvr>
  <p:transition advClick="0" advTm="4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par>
                          <p:cTn id="19" fill="hold">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Users\Maggie\Documents\graduation picture for alice\sunset med.jpg"/>
          <p:cNvPicPr/>
          <p:nvPr/>
        </p:nvPicPr>
        <p:blipFill>
          <a:blip r:embed="rId2">
            <a:lum/>
            <a:alphaModFix amt="80000"/>
            <a:extLst>
              <a:ext uri="{28A0092B-C50C-407E-A947-70E740481C1C}">
                <a14:useLocalDpi xmlns:lc="http://schemas.openxmlformats.org/drawingml/2006/lockedCanvas"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ve="http://schemas.openxmlformats.org/markup-compatibility/2006" xmlns:mo="http://schemas.microsoft.com/office/mac/office/2008/main" xmlns:mv="urn:schemas-microsoft-com:mac:vml" xmlns:p="http://schemas.openxmlformats.org/presentationml/2006/main" val="0"/>
              </a:ext>
            </a:extLst>
          </a:blip>
          <a:srcRect/>
          <a:stretch>
            <a:fillRect/>
          </a:stretch>
        </p:blipFill>
        <p:spPr bwMode="auto">
          <a:xfrm>
            <a:off x="0" y="0"/>
            <a:ext cx="9144000" cy="6858000"/>
          </a:xfrm>
          <a:prstGeom prst="rect">
            <a:avLst/>
          </a:prstGeom>
          <a:noFill/>
          <a:ln>
            <a:noFill/>
          </a:ln>
        </p:spPr>
      </p:pic>
      <p:sp>
        <p:nvSpPr>
          <p:cNvPr id="2" name="Title 1"/>
          <p:cNvSpPr>
            <a:spLocks noGrp="1"/>
          </p:cNvSpPr>
          <p:nvPr>
            <p:ph type="title"/>
          </p:nvPr>
        </p:nvSpPr>
        <p:spPr>
          <a:xfrm>
            <a:off x="457200" y="739180"/>
            <a:ext cx="8229600" cy="1630362"/>
          </a:xfrm>
        </p:spPr>
        <p:txBody>
          <a:bodyPr anchor="t">
            <a:normAutofit fontScale="90000"/>
          </a:bodyPr>
          <a:lstStyle/>
          <a:p>
            <a:r>
              <a:rPr lang="en-GB" sz="3111" b="1" dirty="0" smtClean="0">
                <a:latin typeface="Big Caslon"/>
                <a:cs typeface="Big Caslon"/>
              </a:rPr>
              <a:t>Huge thanks to the staff and my year group for the masses of support - especially during this last year - I shall really miss you all.</a:t>
            </a:r>
            <a:r>
              <a:rPr lang="en-GB" sz="2800" dirty="0" smtClean="0"/>
              <a:t/>
            </a:r>
            <a:br>
              <a:rPr lang="en-GB" sz="2800" dirty="0" smtClean="0"/>
            </a:br>
            <a:endParaRPr lang="en-US" sz="2800" dirty="0"/>
          </a:p>
        </p:txBody>
      </p:sp>
      <p:sp>
        <p:nvSpPr>
          <p:cNvPr id="6" name="Rectangle 5"/>
          <p:cNvSpPr/>
          <p:nvPr/>
        </p:nvSpPr>
        <p:spPr>
          <a:xfrm>
            <a:off x="457200" y="3772405"/>
            <a:ext cx="8229600" cy="1384995"/>
          </a:xfrm>
          <a:prstGeom prst="rect">
            <a:avLst/>
          </a:prstGeom>
        </p:spPr>
        <p:txBody>
          <a:bodyPr wrap="square">
            <a:spAutoFit/>
          </a:bodyPr>
          <a:lstStyle/>
          <a:p>
            <a:pPr algn="ctr"/>
            <a:r>
              <a:rPr lang="en-GB" sz="2800" b="1" dirty="0" smtClean="0">
                <a:solidFill>
                  <a:schemeClr val="bg1"/>
                </a:solidFill>
                <a:latin typeface="Big Caslon"/>
                <a:cs typeface="Big Caslon"/>
              </a:rPr>
              <a:t>Thanks and hugs too for my friends and family, for encouraging me to keep going and follow my dream </a:t>
            </a:r>
          </a:p>
          <a:p>
            <a:pPr algn="ctr"/>
            <a:r>
              <a:rPr lang="en-GB" sz="2800" b="1" dirty="0" err="1" smtClean="0">
                <a:solidFill>
                  <a:schemeClr val="bg1"/>
                </a:solidFill>
                <a:latin typeface="Big Caslon"/>
                <a:cs typeface="Big Caslon"/>
              </a:rPr>
              <a:t>x</a:t>
            </a:r>
            <a:r>
              <a:rPr lang="en-GB" sz="2800" b="1" dirty="0" smtClean="0">
                <a:solidFill>
                  <a:schemeClr val="bg1"/>
                </a:solidFill>
                <a:latin typeface="Big Caslon"/>
                <a:cs typeface="Big Caslon"/>
              </a:rPr>
              <a:t> </a:t>
            </a:r>
            <a:r>
              <a:rPr lang="en-GB" sz="2800" b="1" dirty="0" err="1" smtClean="0">
                <a:solidFill>
                  <a:schemeClr val="bg1"/>
                </a:solidFill>
                <a:latin typeface="Big Caslon"/>
                <a:cs typeface="Big Caslon"/>
              </a:rPr>
              <a:t>x</a:t>
            </a:r>
            <a:r>
              <a:rPr lang="en-GB" sz="2800" b="1" dirty="0" smtClean="0">
                <a:solidFill>
                  <a:schemeClr val="bg1"/>
                </a:solidFill>
                <a:latin typeface="Big Caslon"/>
                <a:cs typeface="Big Caslon"/>
              </a:rPr>
              <a:t> </a:t>
            </a:r>
            <a:r>
              <a:rPr lang="en-GB" sz="2800" b="1" dirty="0" err="1" smtClean="0">
                <a:solidFill>
                  <a:schemeClr val="bg1"/>
                </a:solidFill>
                <a:latin typeface="Big Caslon"/>
                <a:cs typeface="Big Caslon"/>
              </a:rPr>
              <a:t>x</a:t>
            </a:r>
            <a:r>
              <a:rPr lang="en-GB" sz="2800" b="1" dirty="0" smtClean="0">
                <a:solidFill>
                  <a:schemeClr val="bg1"/>
                </a:solidFill>
                <a:latin typeface="Big Caslon"/>
                <a:cs typeface="Big Caslon"/>
              </a:rPr>
              <a:t> </a:t>
            </a:r>
            <a:endParaRPr lang="en-US" sz="2800" b="1" dirty="0">
              <a:solidFill>
                <a:schemeClr val="bg1"/>
              </a:solidFill>
              <a:latin typeface="Big Caslon"/>
              <a:cs typeface="Big Caslon"/>
            </a:endParaRPr>
          </a:p>
        </p:txBody>
      </p:sp>
      <p:sp>
        <p:nvSpPr>
          <p:cNvPr id="7" name="TextBox 6"/>
          <p:cNvSpPr txBox="1"/>
          <p:nvPr/>
        </p:nvSpPr>
        <p:spPr>
          <a:xfrm>
            <a:off x="6858000" y="5846544"/>
            <a:ext cx="1524000" cy="461665"/>
          </a:xfrm>
          <a:prstGeom prst="rect">
            <a:avLst/>
          </a:prstGeom>
          <a:noFill/>
        </p:spPr>
        <p:txBody>
          <a:bodyPr wrap="square" rtlCol="0">
            <a:spAutoFit/>
          </a:bodyPr>
          <a:lstStyle/>
          <a:p>
            <a:pPr algn="ctr"/>
            <a:r>
              <a:rPr lang="en-US" sz="2400" b="1" i="1" dirty="0" smtClean="0">
                <a:solidFill>
                  <a:schemeClr val="bg1"/>
                </a:solidFill>
                <a:latin typeface="Cambria"/>
                <a:cs typeface="Cambria"/>
              </a:rPr>
              <a:t>Maggie</a:t>
            </a:r>
            <a:endParaRPr lang="en-US" sz="2400" b="1" i="1" dirty="0">
              <a:solidFill>
                <a:schemeClr val="bg1"/>
              </a:solidFill>
              <a:latin typeface="Cambria"/>
              <a:cs typeface="Cambria"/>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1472</TotalTime>
  <Words>1095</Words>
  <Application>Microsoft Macintosh PowerPoint</Application>
  <PresentationFormat>On-screen Show (4:3)</PresentationFormat>
  <Paragraphs>41</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“I would like if I may.....to take you on a strange journey” The Rocky Horror Picture Show. This is the truth of my last 4 years!  Many moons ago my mummy fell in love with homeopathy. Due to her love and passion this passed across to me.  My biggest THANK YOU goes to my mum for without her, I would not be here today, literally!  “I am who I am today because of the choices I made yesterday” Eleanor Roosevelt.     </vt:lpstr>
      <vt:lpstr>"Homeopathy cures a larger percentage of cases than any other form of treatment and is beyond doubt safer and more economical."  Mahatma Ghandi</vt:lpstr>
      <vt:lpstr>Slide 3</vt:lpstr>
      <vt:lpstr>Don’t cry over what has happened in the past, but be happy that you could enjoy the moment</vt:lpstr>
      <vt:lpstr>When I came to College in 2009, homeopathy was just a part of my life.   </vt:lpstr>
      <vt:lpstr>Thank you…</vt:lpstr>
      <vt:lpstr>The College of Homeopathy in Clifton has been really good fun and a pleasure to attend.   The staff are wonderful and helpful, and I have made some life-long friends in my class. </vt:lpstr>
      <vt:lpstr>“The future is bright for holistic medicine as more people become aware of its power, its gentleness and its effectiveness in improving and maintaining health.” Stephen Gascoigne  “The art of healing comes from nature and not from the physician. Therefore, the physician must start from nature with an open mind.” Paracelsus  “Homeopathy shows you your truth.” Marcus Fernandez  “Opportunities multiply as they are seized.” Sun Tzu</vt:lpstr>
      <vt:lpstr>Huge thanks to the staff and my year group for the masses of support - especially during this last year - I shall really miss you all. </vt:lpstr>
      <vt:lpstr>Through homeopathy    </vt:lpstr>
      <vt:lpstr>Slide 11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is bright for holistic medicine as more people become aware of its power, its gentleness and its effectiveness in improving and maintaining health” – Stephen Gascoigne  “The art of healing comes from nature and not from the physician. Therefore, the physician must start from nature with an open mind." – Paracelsus  “Homeopathy shows you your truth” – Marcus Fernandez  “Opportunities multiply as they are seized” – Sun Tzu</dc:title>
  <dc:creator>...</dc:creator>
  <cp:lastModifiedBy>...</cp:lastModifiedBy>
  <cp:revision>100</cp:revision>
  <dcterms:created xsi:type="dcterms:W3CDTF">2013-07-02T11:21:47Z</dcterms:created>
  <dcterms:modified xsi:type="dcterms:W3CDTF">2013-07-02T11:33:31Z</dcterms:modified>
</cp:coreProperties>
</file>